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10" r:id="rId5"/>
    <p:sldMasterId id="2147483690" r:id="rId6"/>
    <p:sldMasterId id="2147483701" r:id="rId7"/>
    <p:sldMasterId id="2147483727" r:id="rId8"/>
  </p:sldMasterIdLst>
  <p:notesMasterIdLst>
    <p:notesMasterId r:id="rId30"/>
  </p:notesMasterIdLst>
  <p:sldIdLst>
    <p:sldId id="2147470959" r:id="rId9"/>
    <p:sldId id="263" r:id="rId10"/>
    <p:sldId id="264" r:id="rId11"/>
    <p:sldId id="287" r:id="rId12"/>
    <p:sldId id="286" r:id="rId13"/>
    <p:sldId id="499" r:id="rId14"/>
    <p:sldId id="481" r:id="rId15"/>
    <p:sldId id="482" r:id="rId16"/>
    <p:sldId id="500" r:id="rId17"/>
    <p:sldId id="483" r:id="rId18"/>
    <p:sldId id="501" r:id="rId19"/>
    <p:sldId id="484" r:id="rId20"/>
    <p:sldId id="495" r:id="rId21"/>
    <p:sldId id="496" r:id="rId22"/>
    <p:sldId id="502" r:id="rId23"/>
    <p:sldId id="485" r:id="rId24"/>
    <p:sldId id="497" r:id="rId25"/>
    <p:sldId id="504" r:id="rId26"/>
    <p:sldId id="486" r:id="rId27"/>
    <p:sldId id="503" r:id="rId28"/>
    <p:sldId id="25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35B67D-5960-DB6B-855C-C895C8F6BA23}" name="David McConnell" initials="DM" userId="S::dmcconnell@foundationsinc.org::565d64ce-0317-42c9-a39d-a256741c0d3b" providerId="AD"/>
  <p188:author id="{9A22E6A8-6B8C-5514-FDE0-92DE0A926729}" name="Brittney Stanton" initials="BS" userId="S::bstanton@foundationsinc.org::fbacfbf3-aabb-4741-8633-ff0af2f38419" providerId="AD"/>
  <p188:author id="{854848C1-039C-CA77-D9EF-0B24671E700A}" name="Hillary Jones" initials="HJ" userId="S::hjones@foundationsinc.org::649c14c5-eb1b-4d61-8203-62a121c3533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88A0"/>
    <a:srgbClr val="B98E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0412" autoAdjust="0"/>
  </p:normalViewPr>
  <p:slideViewPr>
    <p:cSldViewPr snapToGrid="0">
      <p:cViewPr varScale="1">
        <p:scale>
          <a:sx n="29" d="100"/>
          <a:sy n="29" d="100"/>
        </p:scale>
        <p:origin x="1791" y="27"/>
      </p:cViewPr>
      <p:guideLst/>
    </p:cSldViewPr>
  </p:slideViewPr>
  <p:notesTextViewPr>
    <p:cViewPr>
      <p:scale>
        <a:sx n="1" d="1"/>
        <a:sy n="1" d="1"/>
      </p:scale>
      <p:origin x="0" y="-1875"/>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Master" Target="slideMasters/slideMaster5.xml"/></Relationships>
</file>

<file path=ppt/diagrams/_rels/data3.xml.rels><?xml version="1.0" encoding="UTF-8" standalone="yes"?>
<Relationships xmlns="http://schemas.openxmlformats.org/package/2006/relationships"><Relationship Id="rId3" Type="http://schemas.openxmlformats.org/officeDocument/2006/relationships/hyperlink" Target="https://pxhere.com/de/photo/1202590" TargetMode="External"/><Relationship Id="rId2" Type="http://schemas.openxmlformats.org/officeDocument/2006/relationships/image" Target="../media/image6.jpeg"/><Relationship Id="rId1" Type="http://schemas.openxmlformats.org/officeDocument/2006/relationships/image" Target="../media/image5.png"/></Relationships>
</file>

<file path=ppt/diagrams/_rels/data4.xml.rels><?xml version="1.0" encoding="UTF-8" standalone="yes"?>
<Relationships xmlns="http://schemas.openxmlformats.org/package/2006/relationships"><Relationship Id="rId3" Type="http://schemas.openxmlformats.org/officeDocument/2006/relationships/hyperlink" Target="https://commons.wikimedia.org/wiki/File:United_States_one_dollar_coin,_reverse.jpg" TargetMode="External"/><Relationship Id="rId2" Type="http://schemas.openxmlformats.org/officeDocument/2006/relationships/image" Target="../media/image9.jpeg"/><Relationship Id="rId1" Type="http://schemas.openxmlformats.org/officeDocument/2006/relationships/image" Target="../media/image8.png"/></Relationships>
</file>

<file path=ppt/diagrams/_rels/data5.xml.rels><?xml version="1.0" encoding="UTF-8" standalone="yes"?>
<Relationships xmlns="http://schemas.openxmlformats.org/package/2006/relationships"><Relationship Id="rId2" Type="http://schemas.openxmlformats.org/officeDocument/2006/relationships/hyperlink" Target="https://pxhere.com/en/photo/1273996" TargetMode="External"/><Relationship Id="rId1" Type="http://schemas.openxmlformats.org/officeDocument/2006/relationships/image" Target="../media/image11.jpeg"/></Relationships>
</file>

<file path=ppt/diagrams/_rels/data6.xml.rels><?xml version="1.0" encoding="UTF-8" standalone="yes"?>
<Relationships xmlns="http://schemas.openxmlformats.org/package/2006/relationships"><Relationship Id="rId2" Type="http://schemas.openxmlformats.org/officeDocument/2006/relationships/hyperlink" Target="https://pxhere.com/en/photo/1273996" TargetMode="External"/><Relationship Id="rId1" Type="http://schemas.openxmlformats.org/officeDocument/2006/relationships/image" Target="../media/image11.jpeg"/></Relationships>
</file>

<file path=ppt/diagrams/_rels/data7.xml.rels><?xml version="1.0" encoding="UTF-8" standalone="yes"?>
<Relationships xmlns="http://schemas.openxmlformats.org/package/2006/relationships"><Relationship Id="rId1" Type="http://schemas.openxmlformats.org/officeDocument/2006/relationships/image" Target="../media/image14.png"/></Relationships>
</file>

<file path=ppt/diagrams/_rels/data8.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3.xml.rels><?xml version="1.0" encoding="UTF-8" standalone="yes"?>
<Relationships xmlns="http://schemas.openxmlformats.org/package/2006/relationships"><Relationship Id="rId3" Type="http://schemas.openxmlformats.org/officeDocument/2006/relationships/hyperlink" Target="https://pxhere.com/de/photo/1202590" TargetMode="External"/><Relationship Id="rId2" Type="http://schemas.openxmlformats.org/officeDocument/2006/relationships/image" Target="../media/image6.jpeg"/><Relationship Id="rId1" Type="http://schemas.openxmlformats.org/officeDocument/2006/relationships/image" Target="../media/image5.png"/></Relationships>
</file>

<file path=ppt/diagrams/_rels/drawing4.xml.rels><?xml version="1.0" encoding="UTF-8" standalone="yes"?>
<Relationships xmlns="http://schemas.openxmlformats.org/package/2006/relationships"><Relationship Id="rId3" Type="http://schemas.openxmlformats.org/officeDocument/2006/relationships/hyperlink" Target="https://commons.wikimedia.org/wiki/File:United_States_one_dollar_coin,_reverse.jpg" TargetMode="External"/><Relationship Id="rId2" Type="http://schemas.openxmlformats.org/officeDocument/2006/relationships/image" Target="../media/image9.jpeg"/><Relationship Id="rId1" Type="http://schemas.openxmlformats.org/officeDocument/2006/relationships/image" Target="../media/image8.png"/></Relationships>
</file>

<file path=ppt/diagrams/_rels/drawing5.xml.rels><?xml version="1.0" encoding="UTF-8" standalone="yes"?>
<Relationships xmlns="http://schemas.openxmlformats.org/package/2006/relationships"><Relationship Id="rId2" Type="http://schemas.openxmlformats.org/officeDocument/2006/relationships/hyperlink" Target="https://pxhere.com/en/photo/1273996" TargetMode="External"/><Relationship Id="rId1" Type="http://schemas.openxmlformats.org/officeDocument/2006/relationships/image" Target="../media/image11.jpeg"/></Relationships>
</file>

<file path=ppt/diagrams/_rels/drawing6.xml.rels><?xml version="1.0" encoding="UTF-8" standalone="yes"?>
<Relationships xmlns="http://schemas.openxmlformats.org/package/2006/relationships"><Relationship Id="rId2" Type="http://schemas.openxmlformats.org/officeDocument/2006/relationships/hyperlink" Target="https://pxhere.com/en/photo/1273996" TargetMode="External"/><Relationship Id="rId1" Type="http://schemas.openxmlformats.org/officeDocument/2006/relationships/image" Target="../media/image1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1713CB-A6C4-46CC-BAF0-CEF3B15FF2D7}" type="doc">
      <dgm:prSet loTypeId="urn:microsoft.com/office/officeart/2005/8/layout/equation2" loCatId="relationship" qsTypeId="urn:microsoft.com/office/officeart/2005/8/quickstyle/simple1" qsCatId="simple" csTypeId="urn:microsoft.com/office/officeart/2005/8/colors/colorful1" csCatId="colorful" phldr="1"/>
      <dgm:spPr/>
    </dgm:pt>
    <dgm:pt modelId="{306ABA79-16BE-4492-9AFC-C778F530EE21}">
      <dgm:prSet phldrT="[Text]"/>
      <dgm:spPr/>
      <dgm:t>
        <a:bodyPr/>
        <a:lstStyle/>
        <a:p>
          <a:r>
            <a:rPr lang="en-US" b="1"/>
            <a:t>Engagement</a:t>
          </a:r>
        </a:p>
      </dgm:t>
    </dgm:pt>
    <dgm:pt modelId="{FD014E63-65B3-412F-BF99-6C48889C8044}" type="parTrans" cxnId="{7054F270-96D2-4288-9430-5298B84EAC58}">
      <dgm:prSet/>
      <dgm:spPr/>
      <dgm:t>
        <a:bodyPr/>
        <a:lstStyle/>
        <a:p>
          <a:endParaRPr lang="en-US"/>
        </a:p>
      </dgm:t>
    </dgm:pt>
    <dgm:pt modelId="{EA82B45D-82DC-4117-B1DF-E9372689A284}" type="sibTrans" cxnId="{7054F270-96D2-4288-9430-5298B84EAC58}">
      <dgm:prSet/>
      <dgm:spPr>
        <a:gradFill flip="none" rotWithShape="0">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dgm:spPr>
      <dgm:t>
        <a:bodyPr/>
        <a:lstStyle/>
        <a:p>
          <a:endParaRPr lang="en-US"/>
        </a:p>
      </dgm:t>
    </dgm:pt>
    <dgm:pt modelId="{C119E19E-416D-44CB-B9CF-48584375DA7F}">
      <dgm:prSet phldrT="[Text]"/>
      <dgm:spPr>
        <a:solidFill>
          <a:schemeClr val="accent1"/>
        </a:solidFill>
      </dgm:spPr>
      <dgm:t>
        <a:bodyPr/>
        <a:lstStyle/>
        <a:p>
          <a:r>
            <a:rPr lang="en-US" b="1"/>
            <a:t>Autonomy, Skill-Building, Purpose</a:t>
          </a:r>
        </a:p>
      </dgm:t>
    </dgm:pt>
    <dgm:pt modelId="{98E20815-A078-43FD-9371-687D7F8378F2}" type="parTrans" cxnId="{FDE01E34-7452-4135-9454-5D8314E105E0}">
      <dgm:prSet/>
      <dgm:spPr/>
      <dgm:t>
        <a:bodyPr/>
        <a:lstStyle/>
        <a:p>
          <a:endParaRPr lang="en-US"/>
        </a:p>
      </dgm:t>
    </dgm:pt>
    <dgm:pt modelId="{A2B5CEB1-7E61-4C10-AA45-9AD26073E2AF}" type="sibTrans" cxnId="{FDE01E34-7452-4135-9454-5D8314E105E0}">
      <dgm:prSet/>
      <dgm:spPr/>
      <dgm:t>
        <a:bodyPr/>
        <a:lstStyle/>
        <a:p>
          <a:endParaRPr lang="en-US"/>
        </a:p>
      </dgm:t>
    </dgm:pt>
    <dgm:pt modelId="{7807C9E1-1EAE-453C-93ED-2759ACD1C289}" type="pres">
      <dgm:prSet presAssocID="{B91713CB-A6C4-46CC-BAF0-CEF3B15FF2D7}" presName="Name0" presStyleCnt="0">
        <dgm:presLayoutVars>
          <dgm:dir/>
          <dgm:resizeHandles val="exact"/>
        </dgm:presLayoutVars>
      </dgm:prSet>
      <dgm:spPr/>
    </dgm:pt>
    <dgm:pt modelId="{595898E4-E7E2-4348-8068-9ADFD7CCAABE}" type="pres">
      <dgm:prSet presAssocID="{B91713CB-A6C4-46CC-BAF0-CEF3B15FF2D7}" presName="vNodes" presStyleCnt="0"/>
      <dgm:spPr/>
    </dgm:pt>
    <dgm:pt modelId="{134CD98D-AE34-40E8-B278-0C455F8E274F}" type="pres">
      <dgm:prSet presAssocID="{306ABA79-16BE-4492-9AFC-C778F530EE21}" presName="node" presStyleLbl="node1" presStyleIdx="0" presStyleCnt="2">
        <dgm:presLayoutVars>
          <dgm:bulletEnabled val="1"/>
        </dgm:presLayoutVars>
      </dgm:prSet>
      <dgm:spPr/>
    </dgm:pt>
    <dgm:pt modelId="{D534DE92-D752-4108-9A1E-89E8852AEB8D}" type="pres">
      <dgm:prSet presAssocID="{B91713CB-A6C4-46CC-BAF0-CEF3B15FF2D7}" presName="sibTransLast" presStyleLbl="sibTrans2D1" presStyleIdx="0" presStyleCnt="1"/>
      <dgm:spPr/>
    </dgm:pt>
    <dgm:pt modelId="{D3EEB186-89E3-430E-9EE6-5C3E886A1F89}" type="pres">
      <dgm:prSet presAssocID="{B91713CB-A6C4-46CC-BAF0-CEF3B15FF2D7}" presName="connectorText" presStyleLbl="sibTrans2D1" presStyleIdx="0" presStyleCnt="1"/>
      <dgm:spPr/>
    </dgm:pt>
    <dgm:pt modelId="{79EB4EBC-503B-4AF9-9C6F-D4E41B5CC29C}" type="pres">
      <dgm:prSet presAssocID="{B91713CB-A6C4-46CC-BAF0-CEF3B15FF2D7}" presName="lastNode" presStyleLbl="node1" presStyleIdx="1" presStyleCnt="2">
        <dgm:presLayoutVars>
          <dgm:bulletEnabled val="1"/>
        </dgm:presLayoutVars>
      </dgm:prSet>
      <dgm:spPr/>
    </dgm:pt>
  </dgm:ptLst>
  <dgm:cxnLst>
    <dgm:cxn modelId="{FDE01E34-7452-4135-9454-5D8314E105E0}" srcId="{B91713CB-A6C4-46CC-BAF0-CEF3B15FF2D7}" destId="{C119E19E-416D-44CB-B9CF-48584375DA7F}" srcOrd="1" destOrd="0" parTransId="{98E20815-A078-43FD-9371-687D7F8378F2}" sibTransId="{A2B5CEB1-7E61-4C10-AA45-9AD26073E2AF}"/>
    <dgm:cxn modelId="{A7E91840-0751-4BA9-9844-6B31AAA982F4}" type="presOf" srcId="{C119E19E-416D-44CB-B9CF-48584375DA7F}" destId="{79EB4EBC-503B-4AF9-9C6F-D4E41B5CC29C}" srcOrd="0" destOrd="0" presId="urn:microsoft.com/office/officeart/2005/8/layout/equation2"/>
    <dgm:cxn modelId="{58514B46-D398-4CBB-AFEF-5D79222E0C0B}" type="presOf" srcId="{EA82B45D-82DC-4117-B1DF-E9372689A284}" destId="{D3EEB186-89E3-430E-9EE6-5C3E886A1F89}" srcOrd="1" destOrd="0" presId="urn:microsoft.com/office/officeart/2005/8/layout/equation2"/>
    <dgm:cxn modelId="{6FCD156A-D79F-487B-B61D-F707C2F958E3}" type="presOf" srcId="{B91713CB-A6C4-46CC-BAF0-CEF3B15FF2D7}" destId="{7807C9E1-1EAE-453C-93ED-2759ACD1C289}" srcOrd="0" destOrd="0" presId="urn:microsoft.com/office/officeart/2005/8/layout/equation2"/>
    <dgm:cxn modelId="{7054F270-96D2-4288-9430-5298B84EAC58}" srcId="{B91713CB-A6C4-46CC-BAF0-CEF3B15FF2D7}" destId="{306ABA79-16BE-4492-9AFC-C778F530EE21}" srcOrd="0" destOrd="0" parTransId="{FD014E63-65B3-412F-BF99-6C48889C8044}" sibTransId="{EA82B45D-82DC-4117-B1DF-E9372689A284}"/>
    <dgm:cxn modelId="{2ACB33B6-209E-42B5-A504-F361615FA50E}" type="presOf" srcId="{306ABA79-16BE-4492-9AFC-C778F530EE21}" destId="{134CD98D-AE34-40E8-B278-0C455F8E274F}" srcOrd="0" destOrd="0" presId="urn:microsoft.com/office/officeart/2005/8/layout/equation2"/>
    <dgm:cxn modelId="{7D53C2BE-E372-4879-8807-F1E84509F2D4}" type="presOf" srcId="{EA82B45D-82DC-4117-B1DF-E9372689A284}" destId="{D534DE92-D752-4108-9A1E-89E8852AEB8D}" srcOrd="0" destOrd="0" presId="urn:microsoft.com/office/officeart/2005/8/layout/equation2"/>
    <dgm:cxn modelId="{E318A96C-49F4-4E03-8F6D-0D22796C0AB1}" type="presParOf" srcId="{7807C9E1-1EAE-453C-93ED-2759ACD1C289}" destId="{595898E4-E7E2-4348-8068-9ADFD7CCAABE}" srcOrd="0" destOrd="0" presId="urn:microsoft.com/office/officeart/2005/8/layout/equation2"/>
    <dgm:cxn modelId="{6FA0AAFA-FD54-439A-AB47-77BDEFD44862}" type="presParOf" srcId="{595898E4-E7E2-4348-8068-9ADFD7CCAABE}" destId="{134CD98D-AE34-40E8-B278-0C455F8E274F}" srcOrd="0" destOrd="0" presId="urn:microsoft.com/office/officeart/2005/8/layout/equation2"/>
    <dgm:cxn modelId="{D9A23034-334C-473A-9B78-D0E8CBB4373B}" type="presParOf" srcId="{7807C9E1-1EAE-453C-93ED-2759ACD1C289}" destId="{D534DE92-D752-4108-9A1E-89E8852AEB8D}" srcOrd="1" destOrd="0" presId="urn:microsoft.com/office/officeart/2005/8/layout/equation2"/>
    <dgm:cxn modelId="{8621BD84-5AC5-4EEA-A464-FF9E3250D9EE}" type="presParOf" srcId="{D534DE92-D752-4108-9A1E-89E8852AEB8D}" destId="{D3EEB186-89E3-430E-9EE6-5C3E886A1F89}" srcOrd="0" destOrd="0" presId="urn:microsoft.com/office/officeart/2005/8/layout/equation2"/>
    <dgm:cxn modelId="{0952C17C-2D75-430D-AD8D-9FEA3FF6C7F9}" type="presParOf" srcId="{7807C9E1-1EAE-453C-93ED-2759ACD1C289}" destId="{79EB4EBC-503B-4AF9-9C6F-D4E41B5CC29C}"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A3FCE3-1BC0-4E1C-960A-8C68D4BB9BC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576C2D9-140A-4680-9710-35736E50235E}">
      <dgm:prSet phldrT="[Text]" custT="1"/>
      <dgm:spPr/>
      <dgm:t>
        <a:bodyPr/>
        <a:lstStyle/>
        <a:p>
          <a:br>
            <a:rPr lang="en-US" sz="4400">
              <a:latin typeface="Open Sans Light" pitchFamily="2" charset="0"/>
              <a:ea typeface="Open Sans Light" pitchFamily="2" charset="0"/>
              <a:cs typeface="Open Sans Light" pitchFamily="2" charset="0"/>
            </a:rPr>
          </a:br>
          <a:br>
            <a:rPr lang="en-US" sz="4400">
              <a:latin typeface="Open Sans Light" pitchFamily="2" charset="0"/>
              <a:ea typeface="Open Sans Light" pitchFamily="2" charset="0"/>
              <a:cs typeface="Open Sans Light" pitchFamily="2" charset="0"/>
            </a:rPr>
          </a:br>
          <a:r>
            <a:rPr lang="en-US" sz="4300">
              <a:latin typeface="Open Sans Light" pitchFamily="2" charset="0"/>
              <a:ea typeface="Open Sans Light" pitchFamily="2" charset="0"/>
              <a:cs typeface="Open Sans Light" pitchFamily="2" charset="0"/>
            </a:rPr>
            <a:t>Connection</a:t>
          </a:r>
        </a:p>
      </dgm:t>
    </dgm:pt>
    <dgm:pt modelId="{92140EDA-21F8-4734-9DB6-62DFAC9B56C6}" type="parTrans" cxnId="{50672A48-C4A4-48EB-8B29-B5887B4B3637}">
      <dgm:prSet/>
      <dgm:spPr/>
      <dgm:t>
        <a:bodyPr/>
        <a:lstStyle/>
        <a:p>
          <a:endParaRPr lang="en-US"/>
        </a:p>
      </dgm:t>
    </dgm:pt>
    <dgm:pt modelId="{F1DA7367-1422-4F13-9F22-1836927563E5}" type="sibTrans" cxnId="{50672A48-C4A4-48EB-8B29-B5887B4B3637}">
      <dgm:prSet/>
      <dgm:spPr/>
      <dgm:t>
        <a:bodyPr/>
        <a:lstStyle/>
        <a:p>
          <a:endParaRPr lang="en-US"/>
        </a:p>
      </dgm:t>
    </dgm:pt>
    <dgm:pt modelId="{C438486A-CC04-4DBC-9AE7-2C851ED8016D}">
      <dgm:prSet custT="1"/>
      <dgm:spPr/>
      <dgm:t>
        <a:bodyPr/>
        <a:lstStyle/>
        <a:p>
          <a:br>
            <a:rPr lang="en-US" sz="4400">
              <a:latin typeface="Open Sans Light" pitchFamily="2" charset="0"/>
              <a:ea typeface="Open Sans Light" pitchFamily="2" charset="0"/>
              <a:cs typeface="Open Sans Light" pitchFamily="2" charset="0"/>
            </a:rPr>
          </a:br>
          <a:br>
            <a:rPr lang="en-US" sz="4400">
              <a:latin typeface="Open Sans Light" pitchFamily="2" charset="0"/>
              <a:ea typeface="Open Sans Light" pitchFamily="2" charset="0"/>
              <a:cs typeface="Open Sans Light" pitchFamily="2" charset="0"/>
            </a:rPr>
          </a:br>
          <a:r>
            <a:rPr lang="en-US" sz="4400">
              <a:latin typeface="Open Sans Light" pitchFamily="2" charset="0"/>
              <a:ea typeface="Open Sans Light" pitchFamily="2" charset="0"/>
              <a:cs typeface="Open Sans Light" pitchFamily="2" charset="0"/>
            </a:rPr>
            <a:t>Motivation</a:t>
          </a:r>
        </a:p>
      </dgm:t>
    </dgm:pt>
    <dgm:pt modelId="{24C63363-A5FA-4F69-885F-B67148E48CF1}" type="parTrans" cxnId="{20F5E669-3AC9-44C6-8964-CCCC31747110}">
      <dgm:prSet/>
      <dgm:spPr/>
      <dgm:t>
        <a:bodyPr/>
        <a:lstStyle/>
        <a:p>
          <a:endParaRPr lang="en-US"/>
        </a:p>
      </dgm:t>
    </dgm:pt>
    <dgm:pt modelId="{F8A1A055-2446-4AAF-9353-FC7B193CCB21}" type="sibTrans" cxnId="{20F5E669-3AC9-44C6-8964-CCCC31747110}">
      <dgm:prSet/>
      <dgm:spPr/>
      <dgm:t>
        <a:bodyPr/>
        <a:lstStyle/>
        <a:p>
          <a:endParaRPr lang="en-US"/>
        </a:p>
      </dgm:t>
    </dgm:pt>
    <dgm:pt modelId="{ED7B2853-5A99-4C23-957F-0F9E3D4F98A1}">
      <dgm:prSet custT="1"/>
      <dgm:spPr/>
      <dgm:t>
        <a:bodyPr/>
        <a:lstStyle/>
        <a:p>
          <a:br>
            <a:rPr lang="en-US" sz="4400">
              <a:latin typeface="Open Sans Light" pitchFamily="2" charset="0"/>
              <a:ea typeface="Open Sans Light" pitchFamily="2" charset="0"/>
              <a:cs typeface="Open Sans Light" pitchFamily="2" charset="0"/>
            </a:rPr>
          </a:br>
          <a:br>
            <a:rPr lang="en-US" sz="4400">
              <a:latin typeface="Open Sans Light" pitchFamily="2" charset="0"/>
              <a:ea typeface="Open Sans Light" pitchFamily="2" charset="0"/>
              <a:cs typeface="Open Sans Light" pitchFamily="2" charset="0"/>
            </a:rPr>
          </a:br>
          <a:r>
            <a:rPr lang="en-US" sz="4400">
              <a:latin typeface="Open Sans Light" pitchFamily="2" charset="0"/>
              <a:ea typeface="Open Sans Light" pitchFamily="2" charset="0"/>
              <a:cs typeface="Open Sans Light" pitchFamily="2" charset="0"/>
            </a:rPr>
            <a:t>Agency</a:t>
          </a:r>
        </a:p>
      </dgm:t>
    </dgm:pt>
    <dgm:pt modelId="{2EC01D81-F607-4D81-A300-6B03D4B219D7}" type="parTrans" cxnId="{07B698EC-FE93-409A-9AC5-6BBFDC61025D}">
      <dgm:prSet/>
      <dgm:spPr/>
      <dgm:t>
        <a:bodyPr/>
        <a:lstStyle/>
        <a:p>
          <a:endParaRPr lang="en-US"/>
        </a:p>
      </dgm:t>
    </dgm:pt>
    <dgm:pt modelId="{78C4F074-6A9A-404C-82BC-AD1D7999EAB9}" type="sibTrans" cxnId="{07B698EC-FE93-409A-9AC5-6BBFDC61025D}">
      <dgm:prSet/>
      <dgm:spPr/>
      <dgm:t>
        <a:bodyPr/>
        <a:lstStyle/>
        <a:p>
          <a:endParaRPr lang="en-US"/>
        </a:p>
      </dgm:t>
    </dgm:pt>
    <dgm:pt modelId="{892CAE59-A98A-4B5B-9769-8119D706B892}" type="pres">
      <dgm:prSet presAssocID="{13A3FCE3-1BC0-4E1C-960A-8C68D4BB9BC1}" presName="theList" presStyleCnt="0">
        <dgm:presLayoutVars>
          <dgm:dir/>
          <dgm:animLvl val="lvl"/>
          <dgm:resizeHandles val="exact"/>
        </dgm:presLayoutVars>
      </dgm:prSet>
      <dgm:spPr/>
    </dgm:pt>
    <dgm:pt modelId="{7952F323-3FA4-4CBF-9E2D-624FACF16900}" type="pres">
      <dgm:prSet presAssocID="{B576C2D9-140A-4680-9710-35736E50235E}" presName="compNode" presStyleCnt="0"/>
      <dgm:spPr/>
    </dgm:pt>
    <dgm:pt modelId="{844022EF-40C2-4016-B66A-09FF9A050AC5}" type="pres">
      <dgm:prSet presAssocID="{B576C2D9-140A-4680-9710-35736E50235E}" presName="aNode" presStyleLbl="bgShp" presStyleIdx="0" presStyleCnt="3" custLinFactNeighborX="-18426" custLinFactNeighborY="524"/>
      <dgm:spPr>
        <a:prstGeom prst="can">
          <a:avLst/>
        </a:prstGeom>
      </dgm:spPr>
    </dgm:pt>
    <dgm:pt modelId="{4917D1CE-B295-48C8-B6A1-1B59AE8274E2}" type="pres">
      <dgm:prSet presAssocID="{B576C2D9-140A-4680-9710-35736E50235E}" presName="textNode" presStyleLbl="bgShp" presStyleIdx="0" presStyleCnt="3"/>
      <dgm:spPr/>
    </dgm:pt>
    <dgm:pt modelId="{C7ADEA93-0D90-432A-9B7A-84642C7889ED}" type="pres">
      <dgm:prSet presAssocID="{B576C2D9-140A-4680-9710-35736E50235E}" presName="compChildNode" presStyleCnt="0"/>
      <dgm:spPr/>
    </dgm:pt>
    <dgm:pt modelId="{11A32848-523D-4CC1-A671-D3B266A8585F}" type="pres">
      <dgm:prSet presAssocID="{B576C2D9-140A-4680-9710-35736E50235E}" presName="theInnerList" presStyleCnt="0"/>
      <dgm:spPr/>
    </dgm:pt>
    <dgm:pt modelId="{1D007AA6-F307-4908-94AD-07B42FEC0F2F}" type="pres">
      <dgm:prSet presAssocID="{B576C2D9-140A-4680-9710-35736E50235E}" presName="aSpace" presStyleCnt="0"/>
      <dgm:spPr/>
    </dgm:pt>
    <dgm:pt modelId="{C15A1445-58E5-4981-9B39-A7B2FAAD32BB}" type="pres">
      <dgm:prSet presAssocID="{C438486A-CC04-4DBC-9AE7-2C851ED8016D}" presName="compNode" presStyleCnt="0"/>
      <dgm:spPr/>
    </dgm:pt>
    <dgm:pt modelId="{E4804631-11F0-46D1-BF8E-DBF7287EC6FC}" type="pres">
      <dgm:prSet presAssocID="{C438486A-CC04-4DBC-9AE7-2C851ED8016D}" presName="aNode" presStyleLbl="bgShp" presStyleIdx="1" presStyleCnt="3"/>
      <dgm:spPr>
        <a:prstGeom prst="can">
          <a:avLst/>
        </a:prstGeom>
      </dgm:spPr>
    </dgm:pt>
    <dgm:pt modelId="{D5DF364E-EE8F-4491-9752-7C5266173DC4}" type="pres">
      <dgm:prSet presAssocID="{C438486A-CC04-4DBC-9AE7-2C851ED8016D}" presName="textNode" presStyleLbl="bgShp" presStyleIdx="1" presStyleCnt="3"/>
      <dgm:spPr/>
    </dgm:pt>
    <dgm:pt modelId="{31A29E0B-7598-461E-9678-4D19273F56B5}" type="pres">
      <dgm:prSet presAssocID="{C438486A-CC04-4DBC-9AE7-2C851ED8016D}" presName="compChildNode" presStyleCnt="0"/>
      <dgm:spPr/>
    </dgm:pt>
    <dgm:pt modelId="{A05C67E1-14CC-4EC5-8377-68E0EA5D3DC8}" type="pres">
      <dgm:prSet presAssocID="{C438486A-CC04-4DBC-9AE7-2C851ED8016D}" presName="theInnerList" presStyleCnt="0"/>
      <dgm:spPr/>
    </dgm:pt>
    <dgm:pt modelId="{A121C8BB-3D40-4E9D-9364-DDFDA7FD2DDC}" type="pres">
      <dgm:prSet presAssocID="{C438486A-CC04-4DBC-9AE7-2C851ED8016D}" presName="aSpace" presStyleCnt="0"/>
      <dgm:spPr/>
    </dgm:pt>
    <dgm:pt modelId="{058BC945-6139-4664-B276-20FC47F46FB5}" type="pres">
      <dgm:prSet presAssocID="{ED7B2853-5A99-4C23-957F-0F9E3D4F98A1}" presName="compNode" presStyleCnt="0"/>
      <dgm:spPr/>
    </dgm:pt>
    <dgm:pt modelId="{AAB00416-1C91-409E-BB29-87CBA43EC575}" type="pres">
      <dgm:prSet presAssocID="{ED7B2853-5A99-4C23-957F-0F9E3D4F98A1}" presName="aNode" presStyleLbl="bgShp" presStyleIdx="2" presStyleCnt="3"/>
      <dgm:spPr>
        <a:prstGeom prst="can">
          <a:avLst/>
        </a:prstGeom>
      </dgm:spPr>
    </dgm:pt>
    <dgm:pt modelId="{3783E3CD-A806-45EF-9361-72E996F2388A}" type="pres">
      <dgm:prSet presAssocID="{ED7B2853-5A99-4C23-957F-0F9E3D4F98A1}" presName="textNode" presStyleLbl="bgShp" presStyleIdx="2" presStyleCnt="3"/>
      <dgm:spPr/>
    </dgm:pt>
    <dgm:pt modelId="{AF6E87A4-5EB8-4BCD-AC41-BE0F1D3D0922}" type="pres">
      <dgm:prSet presAssocID="{ED7B2853-5A99-4C23-957F-0F9E3D4F98A1}" presName="compChildNode" presStyleCnt="0"/>
      <dgm:spPr/>
    </dgm:pt>
    <dgm:pt modelId="{CE770D32-623D-4240-B977-52BF554B4E37}" type="pres">
      <dgm:prSet presAssocID="{ED7B2853-5A99-4C23-957F-0F9E3D4F98A1}" presName="theInnerList" presStyleCnt="0"/>
      <dgm:spPr/>
    </dgm:pt>
  </dgm:ptLst>
  <dgm:cxnLst>
    <dgm:cxn modelId="{8EA83B10-2E3B-4BBA-AB61-14E99BC7F8E7}" type="presOf" srcId="{B576C2D9-140A-4680-9710-35736E50235E}" destId="{844022EF-40C2-4016-B66A-09FF9A050AC5}" srcOrd="0" destOrd="0" presId="urn:microsoft.com/office/officeart/2005/8/layout/lProcess2"/>
    <dgm:cxn modelId="{B74ACF1C-D86B-4EF1-AAD2-33CDCC9C3B48}" type="presOf" srcId="{B576C2D9-140A-4680-9710-35736E50235E}" destId="{4917D1CE-B295-48C8-B6A1-1B59AE8274E2}" srcOrd="1" destOrd="0" presId="urn:microsoft.com/office/officeart/2005/8/layout/lProcess2"/>
    <dgm:cxn modelId="{27FC3B20-6818-4970-A1FD-695C8BAEB135}" type="presOf" srcId="{ED7B2853-5A99-4C23-957F-0F9E3D4F98A1}" destId="{3783E3CD-A806-45EF-9361-72E996F2388A}" srcOrd="1" destOrd="0" presId="urn:microsoft.com/office/officeart/2005/8/layout/lProcess2"/>
    <dgm:cxn modelId="{20DD6A31-F633-47F9-8883-AD92B2BA80EB}" type="presOf" srcId="{13A3FCE3-1BC0-4E1C-960A-8C68D4BB9BC1}" destId="{892CAE59-A98A-4B5B-9769-8119D706B892}" srcOrd="0" destOrd="0" presId="urn:microsoft.com/office/officeart/2005/8/layout/lProcess2"/>
    <dgm:cxn modelId="{8F5DB335-2BA7-42DD-9E68-C4B48AA8F402}" type="presOf" srcId="{C438486A-CC04-4DBC-9AE7-2C851ED8016D}" destId="{D5DF364E-EE8F-4491-9752-7C5266173DC4}" srcOrd="1" destOrd="0" presId="urn:microsoft.com/office/officeart/2005/8/layout/lProcess2"/>
    <dgm:cxn modelId="{0A6B9460-38A5-4DDC-90DD-E9F473C44E33}" type="presOf" srcId="{C438486A-CC04-4DBC-9AE7-2C851ED8016D}" destId="{E4804631-11F0-46D1-BF8E-DBF7287EC6FC}" srcOrd="0" destOrd="0" presId="urn:microsoft.com/office/officeart/2005/8/layout/lProcess2"/>
    <dgm:cxn modelId="{50672A48-C4A4-48EB-8B29-B5887B4B3637}" srcId="{13A3FCE3-1BC0-4E1C-960A-8C68D4BB9BC1}" destId="{B576C2D9-140A-4680-9710-35736E50235E}" srcOrd="0" destOrd="0" parTransId="{92140EDA-21F8-4734-9DB6-62DFAC9B56C6}" sibTransId="{F1DA7367-1422-4F13-9F22-1836927563E5}"/>
    <dgm:cxn modelId="{20F5E669-3AC9-44C6-8964-CCCC31747110}" srcId="{13A3FCE3-1BC0-4E1C-960A-8C68D4BB9BC1}" destId="{C438486A-CC04-4DBC-9AE7-2C851ED8016D}" srcOrd="1" destOrd="0" parTransId="{24C63363-A5FA-4F69-885F-B67148E48CF1}" sibTransId="{F8A1A055-2446-4AAF-9353-FC7B193CCB21}"/>
    <dgm:cxn modelId="{C5AD36D0-24D9-407E-B082-660DBE51422C}" type="presOf" srcId="{ED7B2853-5A99-4C23-957F-0F9E3D4F98A1}" destId="{AAB00416-1C91-409E-BB29-87CBA43EC575}" srcOrd="0" destOrd="0" presId="urn:microsoft.com/office/officeart/2005/8/layout/lProcess2"/>
    <dgm:cxn modelId="{07B698EC-FE93-409A-9AC5-6BBFDC61025D}" srcId="{13A3FCE3-1BC0-4E1C-960A-8C68D4BB9BC1}" destId="{ED7B2853-5A99-4C23-957F-0F9E3D4F98A1}" srcOrd="2" destOrd="0" parTransId="{2EC01D81-F607-4D81-A300-6B03D4B219D7}" sibTransId="{78C4F074-6A9A-404C-82BC-AD1D7999EAB9}"/>
    <dgm:cxn modelId="{27271CB1-0F45-4101-9114-BFE3E3B44B01}" type="presParOf" srcId="{892CAE59-A98A-4B5B-9769-8119D706B892}" destId="{7952F323-3FA4-4CBF-9E2D-624FACF16900}" srcOrd="0" destOrd="0" presId="urn:microsoft.com/office/officeart/2005/8/layout/lProcess2"/>
    <dgm:cxn modelId="{376E5EC0-3435-4EC1-897A-0F8C0F5F4D6F}" type="presParOf" srcId="{7952F323-3FA4-4CBF-9E2D-624FACF16900}" destId="{844022EF-40C2-4016-B66A-09FF9A050AC5}" srcOrd="0" destOrd="0" presId="urn:microsoft.com/office/officeart/2005/8/layout/lProcess2"/>
    <dgm:cxn modelId="{1230D009-5C78-4C25-BA80-A50F3AE73D09}" type="presParOf" srcId="{7952F323-3FA4-4CBF-9E2D-624FACF16900}" destId="{4917D1CE-B295-48C8-B6A1-1B59AE8274E2}" srcOrd="1" destOrd="0" presId="urn:microsoft.com/office/officeart/2005/8/layout/lProcess2"/>
    <dgm:cxn modelId="{3774924E-3C6F-4CC9-A0AA-51F4F36236BE}" type="presParOf" srcId="{7952F323-3FA4-4CBF-9E2D-624FACF16900}" destId="{C7ADEA93-0D90-432A-9B7A-84642C7889ED}" srcOrd="2" destOrd="0" presId="urn:microsoft.com/office/officeart/2005/8/layout/lProcess2"/>
    <dgm:cxn modelId="{EF36BDD8-FFC3-4715-9711-AA26F649E7DE}" type="presParOf" srcId="{C7ADEA93-0D90-432A-9B7A-84642C7889ED}" destId="{11A32848-523D-4CC1-A671-D3B266A8585F}" srcOrd="0" destOrd="0" presId="urn:microsoft.com/office/officeart/2005/8/layout/lProcess2"/>
    <dgm:cxn modelId="{1A8D4F22-6787-4AAC-955F-33CEA3DFECBA}" type="presParOf" srcId="{892CAE59-A98A-4B5B-9769-8119D706B892}" destId="{1D007AA6-F307-4908-94AD-07B42FEC0F2F}" srcOrd="1" destOrd="0" presId="urn:microsoft.com/office/officeart/2005/8/layout/lProcess2"/>
    <dgm:cxn modelId="{BDF32D9C-E073-40A2-8521-F3C9C74E5D4D}" type="presParOf" srcId="{892CAE59-A98A-4B5B-9769-8119D706B892}" destId="{C15A1445-58E5-4981-9B39-A7B2FAAD32BB}" srcOrd="2" destOrd="0" presId="urn:microsoft.com/office/officeart/2005/8/layout/lProcess2"/>
    <dgm:cxn modelId="{EB25BF90-67FA-4237-9E8B-2629CF27E59B}" type="presParOf" srcId="{C15A1445-58E5-4981-9B39-A7B2FAAD32BB}" destId="{E4804631-11F0-46D1-BF8E-DBF7287EC6FC}" srcOrd="0" destOrd="0" presId="urn:microsoft.com/office/officeart/2005/8/layout/lProcess2"/>
    <dgm:cxn modelId="{B8BB1AE0-B2BF-4CC5-87C6-27A1ECBE8E62}" type="presParOf" srcId="{C15A1445-58E5-4981-9B39-A7B2FAAD32BB}" destId="{D5DF364E-EE8F-4491-9752-7C5266173DC4}" srcOrd="1" destOrd="0" presId="urn:microsoft.com/office/officeart/2005/8/layout/lProcess2"/>
    <dgm:cxn modelId="{EC7DDC95-F1C2-4F61-AC32-C1C15D76F7B2}" type="presParOf" srcId="{C15A1445-58E5-4981-9B39-A7B2FAAD32BB}" destId="{31A29E0B-7598-461E-9678-4D19273F56B5}" srcOrd="2" destOrd="0" presId="urn:microsoft.com/office/officeart/2005/8/layout/lProcess2"/>
    <dgm:cxn modelId="{93D99641-4E28-4526-B4B6-CA21F7D3C75C}" type="presParOf" srcId="{31A29E0B-7598-461E-9678-4D19273F56B5}" destId="{A05C67E1-14CC-4EC5-8377-68E0EA5D3DC8}" srcOrd="0" destOrd="0" presId="urn:microsoft.com/office/officeart/2005/8/layout/lProcess2"/>
    <dgm:cxn modelId="{11172F4C-31D4-421D-B859-A5D70B87ADBA}" type="presParOf" srcId="{892CAE59-A98A-4B5B-9769-8119D706B892}" destId="{A121C8BB-3D40-4E9D-9364-DDFDA7FD2DDC}" srcOrd="3" destOrd="0" presId="urn:microsoft.com/office/officeart/2005/8/layout/lProcess2"/>
    <dgm:cxn modelId="{B08DECAB-E00E-4AC5-AB87-501188FD41FF}" type="presParOf" srcId="{892CAE59-A98A-4B5B-9769-8119D706B892}" destId="{058BC945-6139-4664-B276-20FC47F46FB5}" srcOrd="4" destOrd="0" presId="urn:microsoft.com/office/officeart/2005/8/layout/lProcess2"/>
    <dgm:cxn modelId="{7F723B3E-5509-4EB6-8F6C-34796D5FD09C}" type="presParOf" srcId="{058BC945-6139-4664-B276-20FC47F46FB5}" destId="{AAB00416-1C91-409E-BB29-87CBA43EC575}" srcOrd="0" destOrd="0" presId="urn:microsoft.com/office/officeart/2005/8/layout/lProcess2"/>
    <dgm:cxn modelId="{270B92AE-C5CE-4F0B-969D-4C5DD3F561A2}" type="presParOf" srcId="{058BC945-6139-4664-B276-20FC47F46FB5}" destId="{3783E3CD-A806-45EF-9361-72E996F2388A}" srcOrd="1" destOrd="0" presId="urn:microsoft.com/office/officeart/2005/8/layout/lProcess2"/>
    <dgm:cxn modelId="{1057FC50-264E-477E-A737-9616B4C897EC}" type="presParOf" srcId="{058BC945-6139-4664-B276-20FC47F46FB5}" destId="{AF6E87A4-5EB8-4BCD-AC41-BE0F1D3D0922}" srcOrd="2" destOrd="0" presId="urn:microsoft.com/office/officeart/2005/8/layout/lProcess2"/>
    <dgm:cxn modelId="{05D25A65-1381-41AF-A826-AE4F5D53780E}" type="presParOf" srcId="{AF6E87A4-5EB8-4BCD-AC41-BE0F1D3D0922}" destId="{CE770D32-623D-4240-B977-52BF554B4E3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EB5494-5E4F-4668-B0D1-BDF2478D2D16}" type="doc">
      <dgm:prSet loTypeId="urn:microsoft.com/office/officeart/2005/8/layout/vList3" loCatId="list" qsTypeId="urn:microsoft.com/office/officeart/2005/8/quickstyle/simple1" qsCatId="simple" csTypeId="urn:microsoft.com/office/officeart/2005/8/colors/accent0_1" csCatId="mainScheme" phldr="1"/>
      <dgm:spPr/>
    </dgm:pt>
    <dgm:pt modelId="{F9D13D80-01A4-4F1B-A4E5-AD02376347CF}">
      <dgm:prSet phldrT="[Text]" custT="1"/>
      <dgm:spPr/>
      <dgm:t>
        <a:bodyPr/>
        <a:lstStyle/>
        <a:p>
          <a:r>
            <a:rPr lang="en-US" sz="3500">
              <a:latin typeface="Roboto" panose="02000000000000000000" pitchFamily="2" charset="0"/>
              <a:ea typeface="Roboto" panose="02000000000000000000" pitchFamily="2" charset="0"/>
              <a:cs typeface="Roboto" panose="02000000000000000000" pitchFamily="2" charset="0"/>
            </a:rPr>
            <a:t>Emerging Emojis</a:t>
          </a:r>
        </a:p>
      </dgm:t>
    </dgm:pt>
    <dgm:pt modelId="{23967218-E540-4129-B42E-B84832C2494B}" type="parTrans" cxnId="{3FCE9CB9-356A-4AC0-982D-13E06B160F5F}">
      <dgm:prSet/>
      <dgm:spPr/>
      <dgm:t>
        <a:bodyPr/>
        <a:lstStyle/>
        <a:p>
          <a:endParaRPr lang="en-US"/>
        </a:p>
      </dgm:t>
    </dgm:pt>
    <dgm:pt modelId="{0B6A0BD1-9CC0-4A51-9C10-4AB5931EF69A}" type="sibTrans" cxnId="{3FCE9CB9-356A-4AC0-982D-13E06B160F5F}">
      <dgm:prSet/>
      <dgm:spPr/>
      <dgm:t>
        <a:bodyPr/>
        <a:lstStyle/>
        <a:p>
          <a:endParaRPr lang="en-US"/>
        </a:p>
      </dgm:t>
    </dgm:pt>
    <dgm:pt modelId="{AC9FDB95-65AB-495B-B5AD-DD11BB5A3CB8}">
      <dgm:prSet phldrT="[Text]" custT="1"/>
      <dgm:spPr/>
      <dgm:t>
        <a:bodyPr/>
        <a:lstStyle/>
        <a:p>
          <a:r>
            <a:rPr lang="en-US" sz="3500"/>
            <a:t>Colorful Conversations</a:t>
          </a:r>
        </a:p>
      </dgm:t>
    </dgm:pt>
    <dgm:pt modelId="{F6D45D80-72E9-4CBE-93A1-E8541496D4EF}" type="parTrans" cxnId="{4DAD1BCF-380A-4374-B6EA-528AF4146ECC}">
      <dgm:prSet/>
      <dgm:spPr/>
      <dgm:t>
        <a:bodyPr/>
        <a:lstStyle/>
        <a:p>
          <a:endParaRPr lang="en-US"/>
        </a:p>
      </dgm:t>
    </dgm:pt>
    <dgm:pt modelId="{94826C19-67B1-470E-BBBD-3AD2B17E1C3C}" type="sibTrans" cxnId="{4DAD1BCF-380A-4374-B6EA-528AF4146ECC}">
      <dgm:prSet/>
      <dgm:spPr/>
      <dgm:t>
        <a:bodyPr/>
        <a:lstStyle/>
        <a:p>
          <a:endParaRPr lang="en-US"/>
        </a:p>
      </dgm:t>
    </dgm:pt>
    <dgm:pt modelId="{656988A1-4DFD-4C3D-8385-1FE19B6FEDA4}" type="pres">
      <dgm:prSet presAssocID="{21EB5494-5E4F-4668-B0D1-BDF2478D2D16}" presName="linearFlow" presStyleCnt="0">
        <dgm:presLayoutVars>
          <dgm:dir/>
          <dgm:resizeHandles val="exact"/>
        </dgm:presLayoutVars>
      </dgm:prSet>
      <dgm:spPr/>
    </dgm:pt>
    <dgm:pt modelId="{A19C2D12-D2BF-4BCE-8C86-032252D70BF2}" type="pres">
      <dgm:prSet presAssocID="{F9D13D80-01A4-4F1B-A4E5-AD02376347CF}" presName="composite" presStyleCnt="0"/>
      <dgm:spPr/>
    </dgm:pt>
    <dgm:pt modelId="{B26AEEC4-8418-4F6F-AD6A-AF55B73F390E}" type="pres">
      <dgm:prSet presAssocID="{F9D13D80-01A4-4F1B-A4E5-AD02376347CF}" presName="imgShp" presStyleLbl="fgImgPlace1" presStyleIdx="0" presStyleCnt="2" custLinFactNeighborX="-35012" custLinFactNeighborY="25"/>
      <dgm:spPr>
        <a:blipFill>
          <a:blip xmlns:r="http://schemas.openxmlformats.org/officeDocument/2006/relationships" r:embed="rId1"/>
          <a:srcRect/>
          <a:stretch>
            <a:fillRect/>
          </a:stretch>
        </a:blipFill>
      </dgm:spPr>
    </dgm:pt>
    <dgm:pt modelId="{7D8BA7AE-8054-4178-901E-247CACB7B176}" type="pres">
      <dgm:prSet presAssocID="{F9D13D80-01A4-4F1B-A4E5-AD02376347CF}" presName="txShp" presStyleLbl="node1" presStyleIdx="0" presStyleCnt="2" custScaleX="122213">
        <dgm:presLayoutVars>
          <dgm:bulletEnabled val="1"/>
        </dgm:presLayoutVars>
      </dgm:prSet>
      <dgm:spPr/>
    </dgm:pt>
    <dgm:pt modelId="{2C0A3F4A-43FF-4CB1-A6C2-1E5A0533253A}" type="pres">
      <dgm:prSet presAssocID="{0B6A0BD1-9CC0-4A51-9C10-4AB5931EF69A}" presName="spacing" presStyleCnt="0"/>
      <dgm:spPr/>
    </dgm:pt>
    <dgm:pt modelId="{8F21A188-395B-4A98-8A43-B835FA2E126B}" type="pres">
      <dgm:prSet presAssocID="{AC9FDB95-65AB-495B-B5AD-DD11BB5A3CB8}" presName="composite" presStyleCnt="0"/>
      <dgm:spPr/>
    </dgm:pt>
    <dgm:pt modelId="{EBD1007A-FFD1-41F1-AA83-C1925AE894D8}" type="pres">
      <dgm:prSet presAssocID="{AC9FDB95-65AB-495B-B5AD-DD11BB5A3CB8}" presName="imgShp" presStyleLbl="fgImgPlace1" presStyleIdx="1" presStyleCnt="2" custLinFactNeighborX="-25397" custLinFactNeighborY="120"/>
      <dgm:spPr>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5000" r="-25000"/>
          </a:stretch>
        </a:blipFill>
      </dgm:spPr>
    </dgm:pt>
    <dgm:pt modelId="{5C88A76B-F2FA-44C1-9F44-0F7BE32EDF1A}" type="pres">
      <dgm:prSet presAssocID="{AC9FDB95-65AB-495B-B5AD-DD11BB5A3CB8}" presName="txShp" presStyleLbl="node1" presStyleIdx="1" presStyleCnt="2" custScaleX="122213" custScaleY="100004">
        <dgm:presLayoutVars>
          <dgm:bulletEnabled val="1"/>
        </dgm:presLayoutVars>
      </dgm:prSet>
      <dgm:spPr/>
    </dgm:pt>
  </dgm:ptLst>
  <dgm:cxnLst>
    <dgm:cxn modelId="{BFB0680F-0777-483A-83FA-ECBFEA3B7AC2}" type="presOf" srcId="{21EB5494-5E4F-4668-B0D1-BDF2478D2D16}" destId="{656988A1-4DFD-4C3D-8385-1FE19B6FEDA4}" srcOrd="0" destOrd="0" presId="urn:microsoft.com/office/officeart/2005/8/layout/vList3"/>
    <dgm:cxn modelId="{2B15E28F-C121-43B5-8CF6-EF6C0D3961DA}" type="presOf" srcId="{F9D13D80-01A4-4F1B-A4E5-AD02376347CF}" destId="{7D8BA7AE-8054-4178-901E-247CACB7B176}" srcOrd="0" destOrd="0" presId="urn:microsoft.com/office/officeart/2005/8/layout/vList3"/>
    <dgm:cxn modelId="{3FCE9CB9-356A-4AC0-982D-13E06B160F5F}" srcId="{21EB5494-5E4F-4668-B0D1-BDF2478D2D16}" destId="{F9D13D80-01A4-4F1B-A4E5-AD02376347CF}" srcOrd="0" destOrd="0" parTransId="{23967218-E540-4129-B42E-B84832C2494B}" sibTransId="{0B6A0BD1-9CC0-4A51-9C10-4AB5931EF69A}"/>
    <dgm:cxn modelId="{4DAD1BCF-380A-4374-B6EA-528AF4146ECC}" srcId="{21EB5494-5E4F-4668-B0D1-BDF2478D2D16}" destId="{AC9FDB95-65AB-495B-B5AD-DD11BB5A3CB8}" srcOrd="1" destOrd="0" parTransId="{F6D45D80-72E9-4CBE-93A1-E8541496D4EF}" sibTransId="{94826C19-67B1-470E-BBBD-3AD2B17E1C3C}"/>
    <dgm:cxn modelId="{0FF4FFF8-1DBB-45EE-B7FA-39F4E3081EDF}" type="presOf" srcId="{AC9FDB95-65AB-495B-B5AD-DD11BB5A3CB8}" destId="{5C88A76B-F2FA-44C1-9F44-0F7BE32EDF1A}" srcOrd="0" destOrd="0" presId="urn:microsoft.com/office/officeart/2005/8/layout/vList3"/>
    <dgm:cxn modelId="{EE3C31CD-F87F-4885-A37E-2B3EBC16596A}" type="presParOf" srcId="{656988A1-4DFD-4C3D-8385-1FE19B6FEDA4}" destId="{A19C2D12-D2BF-4BCE-8C86-032252D70BF2}" srcOrd="0" destOrd="0" presId="urn:microsoft.com/office/officeart/2005/8/layout/vList3"/>
    <dgm:cxn modelId="{7EB0B748-32F3-476A-A00C-78B4301EEAC0}" type="presParOf" srcId="{A19C2D12-D2BF-4BCE-8C86-032252D70BF2}" destId="{B26AEEC4-8418-4F6F-AD6A-AF55B73F390E}" srcOrd="0" destOrd="0" presId="urn:microsoft.com/office/officeart/2005/8/layout/vList3"/>
    <dgm:cxn modelId="{1465A0F1-9400-4EB2-8B1D-8572EB35AD11}" type="presParOf" srcId="{A19C2D12-D2BF-4BCE-8C86-032252D70BF2}" destId="{7D8BA7AE-8054-4178-901E-247CACB7B176}" srcOrd="1" destOrd="0" presId="urn:microsoft.com/office/officeart/2005/8/layout/vList3"/>
    <dgm:cxn modelId="{16287CC6-7DE0-4D82-92EA-F9B60B4DCDC9}" type="presParOf" srcId="{656988A1-4DFD-4C3D-8385-1FE19B6FEDA4}" destId="{2C0A3F4A-43FF-4CB1-A6C2-1E5A0533253A}" srcOrd="1" destOrd="0" presId="urn:microsoft.com/office/officeart/2005/8/layout/vList3"/>
    <dgm:cxn modelId="{0710C68B-6ED2-4B73-8E8A-6F6B47338C83}" type="presParOf" srcId="{656988A1-4DFD-4C3D-8385-1FE19B6FEDA4}" destId="{8F21A188-395B-4A98-8A43-B835FA2E126B}" srcOrd="2" destOrd="0" presId="urn:microsoft.com/office/officeart/2005/8/layout/vList3"/>
    <dgm:cxn modelId="{29B63A7D-5002-456C-A446-4295C9081870}" type="presParOf" srcId="{8F21A188-395B-4A98-8A43-B835FA2E126B}" destId="{EBD1007A-FFD1-41F1-AA83-C1925AE894D8}" srcOrd="0" destOrd="0" presId="urn:microsoft.com/office/officeart/2005/8/layout/vList3"/>
    <dgm:cxn modelId="{ACD98C22-93FA-4635-8316-21C61D3F3CA8}" type="presParOf" srcId="{8F21A188-395B-4A98-8A43-B835FA2E126B}" destId="{5C88A76B-F2FA-44C1-9F44-0F7BE32EDF1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EB5494-5E4F-4668-B0D1-BDF2478D2D16}" type="doc">
      <dgm:prSet loTypeId="urn:microsoft.com/office/officeart/2005/8/layout/vList3" loCatId="list" qsTypeId="urn:microsoft.com/office/officeart/2005/8/quickstyle/simple1" qsCatId="simple" csTypeId="urn:microsoft.com/office/officeart/2005/8/colors/accent0_1" csCatId="mainScheme" phldr="1"/>
      <dgm:spPr/>
    </dgm:pt>
    <dgm:pt modelId="{F9D13D80-01A4-4F1B-A4E5-AD02376347CF}">
      <dgm:prSet phldrT="[Text]" custT="1"/>
      <dgm:spPr/>
      <dgm:t>
        <a:bodyPr/>
        <a:lstStyle/>
        <a:p>
          <a:r>
            <a:rPr lang="en-US" sz="3500">
              <a:latin typeface="Roboto" panose="02000000000000000000" pitchFamily="2" charset="0"/>
              <a:ea typeface="Roboto" panose="02000000000000000000" pitchFamily="2" charset="0"/>
              <a:cs typeface="Roboto" panose="02000000000000000000" pitchFamily="2" charset="0"/>
            </a:rPr>
            <a:t>What Do a Cat &amp; a Fridge Have in Common?</a:t>
          </a:r>
        </a:p>
      </dgm:t>
    </dgm:pt>
    <dgm:pt modelId="{23967218-E540-4129-B42E-B84832C2494B}" type="parTrans" cxnId="{3FCE9CB9-356A-4AC0-982D-13E06B160F5F}">
      <dgm:prSet/>
      <dgm:spPr/>
      <dgm:t>
        <a:bodyPr/>
        <a:lstStyle/>
        <a:p>
          <a:endParaRPr lang="en-US"/>
        </a:p>
      </dgm:t>
    </dgm:pt>
    <dgm:pt modelId="{0B6A0BD1-9CC0-4A51-9C10-4AB5931EF69A}" type="sibTrans" cxnId="{3FCE9CB9-356A-4AC0-982D-13E06B160F5F}">
      <dgm:prSet/>
      <dgm:spPr/>
      <dgm:t>
        <a:bodyPr/>
        <a:lstStyle/>
        <a:p>
          <a:endParaRPr lang="en-US"/>
        </a:p>
      </dgm:t>
    </dgm:pt>
    <dgm:pt modelId="{AC9FDB95-65AB-495B-B5AD-DD11BB5A3CB8}">
      <dgm:prSet phldrT="[Text]" custT="1"/>
      <dgm:spPr/>
      <dgm:t>
        <a:bodyPr/>
        <a:lstStyle/>
        <a:p>
          <a:r>
            <a:rPr lang="en-US" sz="3500"/>
            <a:t>Spinning Coin</a:t>
          </a:r>
        </a:p>
      </dgm:t>
    </dgm:pt>
    <dgm:pt modelId="{F6D45D80-72E9-4CBE-93A1-E8541496D4EF}" type="parTrans" cxnId="{4DAD1BCF-380A-4374-B6EA-528AF4146ECC}">
      <dgm:prSet/>
      <dgm:spPr/>
      <dgm:t>
        <a:bodyPr/>
        <a:lstStyle/>
        <a:p>
          <a:endParaRPr lang="en-US"/>
        </a:p>
      </dgm:t>
    </dgm:pt>
    <dgm:pt modelId="{94826C19-67B1-470E-BBBD-3AD2B17E1C3C}" type="sibTrans" cxnId="{4DAD1BCF-380A-4374-B6EA-528AF4146ECC}">
      <dgm:prSet/>
      <dgm:spPr/>
      <dgm:t>
        <a:bodyPr/>
        <a:lstStyle/>
        <a:p>
          <a:endParaRPr lang="en-US"/>
        </a:p>
      </dgm:t>
    </dgm:pt>
    <dgm:pt modelId="{656988A1-4DFD-4C3D-8385-1FE19B6FEDA4}" type="pres">
      <dgm:prSet presAssocID="{21EB5494-5E4F-4668-B0D1-BDF2478D2D16}" presName="linearFlow" presStyleCnt="0">
        <dgm:presLayoutVars>
          <dgm:dir/>
          <dgm:resizeHandles val="exact"/>
        </dgm:presLayoutVars>
      </dgm:prSet>
      <dgm:spPr/>
    </dgm:pt>
    <dgm:pt modelId="{A19C2D12-D2BF-4BCE-8C86-032252D70BF2}" type="pres">
      <dgm:prSet presAssocID="{F9D13D80-01A4-4F1B-A4E5-AD02376347CF}" presName="composite" presStyleCnt="0"/>
      <dgm:spPr/>
    </dgm:pt>
    <dgm:pt modelId="{B26AEEC4-8418-4F6F-AD6A-AF55B73F390E}" type="pres">
      <dgm:prSet presAssocID="{F9D13D80-01A4-4F1B-A4E5-AD02376347CF}" presName="imgShp" presStyleLbl="fgImgPlace1" presStyleIdx="0" presStyleCnt="2" custLinFactNeighborX="-35012" custLinFactNeighborY="2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287" t="7092" r="-6287" b="-21092"/>
          </a:stretch>
        </a:blipFill>
      </dgm:spPr>
    </dgm:pt>
    <dgm:pt modelId="{7D8BA7AE-8054-4178-901E-247CACB7B176}" type="pres">
      <dgm:prSet presAssocID="{F9D13D80-01A4-4F1B-A4E5-AD02376347CF}" presName="txShp" presStyleLbl="node1" presStyleIdx="0" presStyleCnt="2" custScaleX="122213">
        <dgm:presLayoutVars>
          <dgm:bulletEnabled val="1"/>
        </dgm:presLayoutVars>
      </dgm:prSet>
      <dgm:spPr/>
    </dgm:pt>
    <dgm:pt modelId="{2C0A3F4A-43FF-4CB1-A6C2-1E5A0533253A}" type="pres">
      <dgm:prSet presAssocID="{0B6A0BD1-9CC0-4A51-9C10-4AB5931EF69A}" presName="spacing" presStyleCnt="0"/>
      <dgm:spPr/>
    </dgm:pt>
    <dgm:pt modelId="{8F21A188-395B-4A98-8A43-B835FA2E126B}" type="pres">
      <dgm:prSet presAssocID="{AC9FDB95-65AB-495B-B5AD-DD11BB5A3CB8}" presName="composite" presStyleCnt="0"/>
      <dgm:spPr/>
    </dgm:pt>
    <dgm:pt modelId="{EBD1007A-FFD1-41F1-AA83-C1925AE894D8}" type="pres">
      <dgm:prSet presAssocID="{AC9FDB95-65AB-495B-B5AD-DD11BB5A3CB8}" presName="imgShp" presStyleLbl="fgImgPlace1" presStyleIdx="1" presStyleCnt="2" custLinFactNeighborX="-25397" custLinFactNeighborY="120"/>
      <dgm:spPr>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1000" r="-1000"/>
          </a:stretch>
        </a:blipFill>
      </dgm:spPr>
    </dgm:pt>
    <dgm:pt modelId="{5C88A76B-F2FA-44C1-9F44-0F7BE32EDF1A}" type="pres">
      <dgm:prSet presAssocID="{AC9FDB95-65AB-495B-B5AD-DD11BB5A3CB8}" presName="txShp" presStyleLbl="node1" presStyleIdx="1" presStyleCnt="2" custScaleX="122213" custScaleY="102009">
        <dgm:presLayoutVars>
          <dgm:bulletEnabled val="1"/>
        </dgm:presLayoutVars>
      </dgm:prSet>
      <dgm:spPr/>
    </dgm:pt>
  </dgm:ptLst>
  <dgm:cxnLst>
    <dgm:cxn modelId="{BFB0680F-0777-483A-83FA-ECBFEA3B7AC2}" type="presOf" srcId="{21EB5494-5E4F-4668-B0D1-BDF2478D2D16}" destId="{656988A1-4DFD-4C3D-8385-1FE19B6FEDA4}" srcOrd="0" destOrd="0" presId="urn:microsoft.com/office/officeart/2005/8/layout/vList3"/>
    <dgm:cxn modelId="{2B15E28F-C121-43B5-8CF6-EF6C0D3961DA}" type="presOf" srcId="{F9D13D80-01A4-4F1B-A4E5-AD02376347CF}" destId="{7D8BA7AE-8054-4178-901E-247CACB7B176}" srcOrd="0" destOrd="0" presId="urn:microsoft.com/office/officeart/2005/8/layout/vList3"/>
    <dgm:cxn modelId="{3FCE9CB9-356A-4AC0-982D-13E06B160F5F}" srcId="{21EB5494-5E4F-4668-B0D1-BDF2478D2D16}" destId="{F9D13D80-01A4-4F1B-A4E5-AD02376347CF}" srcOrd="0" destOrd="0" parTransId="{23967218-E540-4129-B42E-B84832C2494B}" sibTransId="{0B6A0BD1-9CC0-4A51-9C10-4AB5931EF69A}"/>
    <dgm:cxn modelId="{4DAD1BCF-380A-4374-B6EA-528AF4146ECC}" srcId="{21EB5494-5E4F-4668-B0D1-BDF2478D2D16}" destId="{AC9FDB95-65AB-495B-B5AD-DD11BB5A3CB8}" srcOrd="1" destOrd="0" parTransId="{F6D45D80-72E9-4CBE-93A1-E8541496D4EF}" sibTransId="{94826C19-67B1-470E-BBBD-3AD2B17E1C3C}"/>
    <dgm:cxn modelId="{0FF4FFF8-1DBB-45EE-B7FA-39F4E3081EDF}" type="presOf" srcId="{AC9FDB95-65AB-495B-B5AD-DD11BB5A3CB8}" destId="{5C88A76B-F2FA-44C1-9F44-0F7BE32EDF1A}" srcOrd="0" destOrd="0" presId="urn:microsoft.com/office/officeart/2005/8/layout/vList3"/>
    <dgm:cxn modelId="{EE3C31CD-F87F-4885-A37E-2B3EBC16596A}" type="presParOf" srcId="{656988A1-4DFD-4C3D-8385-1FE19B6FEDA4}" destId="{A19C2D12-D2BF-4BCE-8C86-032252D70BF2}" srcOrd="0" destOrd="0" presId="urn:microsoft.com/office/officeart/2005/8/layout/vList3"/>
    <dgm:cxn modelId="{7EB0B748-32F3-476A-A00C-78B4301EEAC0}" type="presParOf" srcId="{A19C2D12-D2BF-4BCE-8C86-032252D70BF2}" destId="{B26AEEC4-8418-4F6F-AD6A-AF55B73F390E}" srcOrd="0" destOrd="0" presId="urn:microsoft.com/office/officeart/2005/8/layout/vList3"/>
    <dgm:cxn modelId="{1465A0F1-9400-4EB2-8B1D-8572EB35AD11}" type="presParOf" srcId="{A19C2D12-D2BF-4BCE-8C86-032252D70BF2}" destId="{7D8BA7AE-8054-4178-901E-247CACB7B176}" srcOrd="1" destOrd="0" presId="urn:microsoft.com/office/officeart/2005/8/layout/vList3"/>
    <dgm:cxn modelId="{16287CC6-7DE0-4D82-92EA-F9B60B4DCDC9}" type="presParOf" srcId="{656988A1-4DFD-4C3D-8385-1FE19B6FEDA4}" destId="{2C0A3F4A-43FF-4CB1-A6C2-1E5A0533253A}" srcOrd="1" destOrd="0" presId="urn:microsoft.com/office/officeart/2005/8/layout/vList3"/>
    <dgm:cxn modelId="{0710C68B-6ED2-4B73-8E8A-6F6B47338C83}" type="presParOf" srcId="{656988A1-4DFD-4C3D-8385-1FE19B6FEDA4}" destId="{8F21A188-395B-4A98-8A43-B835FA2E126B}" srcOrd="2" destOrd="0" presId="urn:microsoft.com/office/officeart/2005/8/layout/vList3"/>
    <dgm:cxn modelId="{29B63A7D-5002-456C-A446-4295C9081870}" type="presParOf" srcId="{8F21A188-395B-4A98-8A43-B835FA2E126B}" destId="{EBD1007A-FFD1-41F1-AA83-C1925AE894D8}" srcOrd="0" destOrd="0" presId="urn:microsoft.com/office/officeart/2005/8/layout/vList3"/>
    <dgm:cxn modelId="{ACD98C22-93FA-4635-8316-21C61D3F3CA8}" type="presParOf" srcId="{8F21A188-395B-4A98-8A43-B835FA2E126B}" destId="{5C88A76B-F2FA-44C1-9F44-0F7BE32EDF1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EB5494-5E4F-4668-B0D1-BDF2478D2D16}" type="doc">
      <dgm:prSet loTypeId="urn:microsoft.com/office/officeart/2005/8/layout/vList3" loCatId="list" qsTypeId="urn:microsoft.com/office/officeart/2005/8/quickstyle/simple1" qsCatId="simple" csTypeId="urn:microsoft.com/office/officeart/2005/8/colors/accent0_1" csCatId="mainScheme" phldr="1"/>
      <dgm:spPr/>
    </dgm:pt>
    <dgm:pt modelId="{F9D13D80-01A4-4F1B-A4E5-AD02376347CF}">
      <dgm:prSet phldrT="[Text]" custT="1"/>
      <dgm:spPr/>
      <dgm:t>
        <a:bodyPr/>
        <a:lstStyle/>
        <a:p>
          <a:r>
            <a:rPr lang="en-US" sz="3500">
              <a:latin typeface="Roboto" panose="02000000000000000000" pitchFamily="2" charset="0"/>
              <a:ea typeface="Roboto" panose="02000000000000000000" pitchFamily="2" charset="0"/>
              <a:cs typeface="Roboto" panose="02000000000000000000" pitchFamily="2" charset="0"/>
            </a:rPr>
            <a:t>Sketching Blind</a:t>
          </a:r>
        </a:p>
      </dgm:t>
    </dgm:pt>
    <dgm:pt modelId="{23967218-E540-4129-B42E-B84832C2494B}" type="parTrans" cxnId="{3FCE9CB9-356A-4AC0-982D-13E06B160F5F}">
      <dgm:prSet/>
      <dgm:spPr/>
      <dgm:t>
        <a:bodyPr/>
        <a:lstStyle/>
        <a:p>
          <a:endParaRPr lang="en-US"/>
        </a:p>
      </dgm:t>
    </dgm:pt>
    <dgm:pt modelId="{0B6A0BD1-9CC0-4A51-9C10-4AB5931EF69A}" type="sibTrans" cxnId="{3FCE9CB9-356A-4AC0-982D-13E06B160F5F}">
      <dgm:prSet/>
      <dgm:spPr/>
      <dgm:t>
        <a:bodyPr/>
        <a:lstStyle/>
        <a:p>
          <a:endParaRPr lang="en-US"/>
        </a:p>
      </dgm:t>
    </dgm:pt>
    <dgm:pt modelId="{656988A1-4DFD-4C3D-8385-1FE19B6FEDA4}" type="pres">
      <dgm:prSet presAssocID="{21EB5494-5E4F-4668-B0D1-BDF2478D2D16}" presName="linearFlow" presStyleCnt="0">
        <dgm:presLayoutVars>
          <dgm:dir/>
          <dgm:resizeHandles val="exact"/>
        </dgm:presLayoutVars>
      </dgm:prSet>
      <dgm:spPr/>
    </dgm:pt>
    <dgm:pt modelId="{A19C2D12-D2BF-4BCE-8C86-032252D70BF2}" type="pres">
      <dgm:prSet presAssocID="{F9D13D80-01A4-4F1B-A4E5-AD02376347CF}" presName="composite" presStyleCnt="0"/>
      <dgm:spPr/>
    </dgm:pt>
    <dgm:pt modelId="{B26AEEC4-8418-4F6F-AD6A-AF55B73F390E}" type="pres">
      <dgm:prSet presAssocID="{F9D13D80-01A4-4F1B-A4E5-AD02376347CF}" presName="imgShp" presStyleLbl="fgImgPlace1" presStyleIdx="0" presStyleCnt="1" custLinFactNeighborX="-35012" custLinFactNeighborY="25"/>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7D8BA7AE-8054-4178-901E-247CACB7B176}" type="pres">
      <dgm:prSet presAssocID="{F9D13D80-01A4-4F1B-A4E5-AD02376347CF}" presName="txShp" presStyleLbl="node1" presStyleIdx="0" presStyleCnt="1" custScaleX="122213">
        <dgm:presLayoutVars>
          <dgm:bulletEnabled val="1"/>
        </dgm:presLayoutVars>
      </dgm:prSet>
      <dgm:spPr/>
    </dgm:pt>
  </dgm:ptLst>
  <dgm:cxnLst>
    <dgm:cxn modelId="{BFB0680F-0777-483A-83FA-ECBFEA3B7AC2}" type="presOf" srcId="{21EB5494-5E4F-4668-B0D1-BDF2478D2D16}" destId="{656988A1-4DFD-4C3D-8385-1FE19B6FEDA4}" srcOrd="0" destOrd="0" presId="urn:microsoft.com/office/officeart/2005/8/layout/vList3"/>
    <dgm:cxn modelId="{2B15E28F-C121-43B5-8CF6-EF6C0D3961DA}" type="presOf" srcId="{F9D13D80-01A4-4F1B-A4E5-AD02376347CF}" destId="{7D8BA7AE-8054-4178-901E-247CACB7B176}" srcOrd="0" destOrd="0" presId="urn:microsoft.com/office/officeart/2005/8/layout/vList3"/>
    <dgm:cxn modelId="{3FCE9CB9-356A-4AC0-982D-13E06B160F5F}" srcId="{21EB5494-5E4F-4668-B0D1-BDF2478D2D16}" destId="{F9D13D80-01A4-4F1B-A4E5-AD02376347CF}" srcOrd="0" destOrd="0" parTransId="{23967218-E540-4129-B42E-B84832C2494B}" sibTransId="{0B6A0BD1-9CC0-4A51-9C10-4AB5931EF69A}"/>
    <dgm:cxn modelId="{EE3C31CD-F87F-4885-A37E-2B3EBC16596A}" type="presParOf" srcId="{656988A1-4DFD-4C3D-8385-1FE19B6FEDA4}" destId="{A19C2D12-D2BF-4BCE-8C86-032252D70BF2}" srcOrd="0" destOrd="0" presId="urn:microsoft.com/office/officeart/2005/8/layout/vList3"/>
    <dgm:cxn modelId="{7EB0B748-32F3-476A-A00C-78B4301EEAC0}" type="presParOf" srcId="{A19C2D12-D2BF-4BCE-8C86-032252D70BF2}" destId="{B26AEEC4-8418-4F6F-AD6A-AF55B73F390E}" srcOrd="0" destOrd="0" presId="urn:microsoft.com/office/officeart/2005/8/layout/vList3"/>
    <dgm:cxn modelId="{1465A0F1-9400-4EB2-8B1D-8572EB35AD11}" type="presParOf" srcId="{A19C2D12-D2BF-4BCE-8C86-032252D70BF2}" destId="{7D8BA7AE-8054-4178-901E-247CACB7B17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EB5494-5E4F-4668-B0D1-BDF2478D2D16}" type="doc">
      <dgm:prSet loTypeId="urn:microsoft.com/office/officeart/2005/8/layout/vList3" loCatId="list" qsTypeId="urn:microsoft.com/office/officeart/2005/8/quickstyle/simple1" qsCatId="simple" csTypeId="urn:microsoft.com/office/officeart/2005/8/colors/accent0_1" csCatId="mainScheme" phldr="1"/>
      <dgm:spPr/>
    </dgm:pt>
    <dgm:pt modelId="{F9D13D80-01A4-4F1B-A4E5-AD02376347CF}">
      <dgm:prSet phldrT="[Text]" custT="1"/>
      <dgm:spPr/>
      <dgm:t>
        <a:bodyPr/>
        <a:lstStyle/>
        <a:p>
          <a:r>
            <a:rPr lang="en-US" sz="3500">
              <a:latin typeface="Roboto" panose="02000000000000000000" pitchFamily="2" charset="0"/>
              <a:ea typeface="Roboto" panose="02000000000000000000" pitchFamily="2" charset="0"/>
              <a:cs typeface="Roboto" panose="02000000000000000000" pitchFamily="2" charset="0"/>
            </a:rPr>
            <a:t>Sketching Blind</a:t>
          </a:r>
        </a:p>
      </dgm:t>
    </dgm:pt>
    <dgm:pt modelId="{23967218-E540-4129-B42E-B84832C2494B}" type="parTrans" cxnId="{3FCE9CB9-356A-4AC0-982D-13E06B160F5F}">
      <dgm:prSet/>
      <dgm:spPr/>
      <dgm:t>
        <a:bodyPr/>
        <a:lstStyle/>
        <a:p>
          <a:endParaRPr lang="en-US"/>
        </a:p>
      </dgm:t>
    </dgm:pt>
    <dgm:pt modelId="{0B6A0BD1-9CC0-4A51-9C10-4AB5931EF69A}" type="sibTrans" cxnId="{3FCE9CB9-356A-4AC0-982D-13E06B160F5F}">
      <dgm:prSet/>
      <dgm:spPr/>
      <dgm:t>
        <a:bodyPr/>
        <a:lstStyle/>
        <a:p>
          <a:endParaRPr lang="en-US"/>
        </a:p>
      </dgm:t>
    </dgm:pt>
    <dgm:pt modelId="{656988A1-4DFD-4C3D-8385-1FE19B6FEDA4}" type="pres">
      <dgm:prSet presAssocID="{21EB5494-5E4F-4668-B0D1-BDF2478D2D16}" presName="linearFlow" presStyleCnt="0">
        <dgm:presLayoutVars>
          <dgm:dir/>
          <dgm:resizeHandles val="exact"/>
        </dgm:presLayoutVars>
      </dgm:prSet>
      <dgm:spPr/>
    </dgm:pt>
    <dgm:pt modelId="{A19C2D12-D2BF-4BCE-8C86-032252D70BF2}" type="pres">
      <dgm:prSet presAssocID="{F9D13D80-01A4-4F1B-A4E5-AD02376347CF}" presName="composite" presStyleCnt="0"/>
      <dgm:spPr/>
    </dgm:pt>
    <dgm:pt modelId="{B26AEEC4-8418-4F6F-AD6A-AF55B73F390E}" type="pres">
      <dgm:prSet presAssocID="{F9D13D80-01A4-4F1B-A4E5-AD02376347CF}" presName="imgShp" presStyleLbl="fgImgPlace1" presStyleIdx="0" presStyleCnt="1" custLinFactNeighborX="-35012" custLinFactNeighborY="25"/>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7D8BA7AE-8054-4178-901E-247CACB7B176}" type="pres">
      <dgm:prSet presAssocID="{F9D13D80-01A4-4F1B-A4E5-AD02376347CF}" presName="txShp" presStyleLbl="node1" presStyleIdx="0" presStyleCnt="1" custScaleX="122213" custScaleY="89349">
        <dgm:presLayoutVars>
          <dgm:bulletEnabled val="1"/>
        </dgm:presLayoutVars>
      </dgm:prSet>
      <dgm:spPr/>
    </dgm:pt>
  </dgm:ptLst>
  <dgm:cxnLst>
    <dgm:cxn modelId="{BFB0680F-0777-483A-83FA-ECBFEA3B7AC2}" type="presOf" srcId="{21EB5494-5E4F-4668-B0D1-BDF2478D2D16}" destId="{656988A1-4DFD-4C3D-8385-1FE19B6FEDA4}" srcOrd="0" destOrd="0" presId="urn:microsoft.com/office/officeart/2005/8/layout/vList3"/>
    <dgm:cxn modelId="{2B15E28F-C121-43B5-8CF6-EF6C0D3961DA}" type="presOf" srcId="{F9D13D80-01A4-4F1B-A4E5-AD02376347CF}" destId="{7D8BA7AE-8054-4178-901E-247CACB7B176}" srcOrd="0" destOrd="0" presId="urn:microsoft.com/office/officeart/2005/8/layout/vList3"/>
    <dgm:cxn modelId="{3FCE9CB9-356A-4AC0-982D-13E06B160F5F}" srcId="{21EB5494-5E4F-4668-B0D1-BDF2478D2D16}" destId="{F9D13D80-01A4-4F1B-A4E5-AD02376347CF}" srcOrd="0" destOrd="0" parTransId="{23967218-E540-4129-B42E-B84832C2494B}" sibTransId="{0B6A0BD1-9CC0-4A51-9C10-4AB5931EF69A}"/>
    <dgm:cxn modelId="{EE3C31CD-F87F-4885-A37E-2B3EBC16596A}" type="presParOf" srcId="{656988A1-4DFD-4C3D-8385-1FE19B6FEDA4}" destId="{A19C2D12-D2BF-4BCE-8C86-032252D70BF2}" srcOrd="0" destOrd="0" presId="urn:microsoft.com/office/officeart/2005/8/layout/vList3"/>
    <dgm:cxn modelId="{7EB0B748-32F3-476A-A00C-78B4301EEAC0}" type="presParOf" srcId="{A19C2D12-D2BF-4BCE-8C86-032252D70BF2}" destId="{B26AEEC4-8418-4F6F-AD6A-AF55B73F390E}" srcOrd="0" destOrd="0" presId="urn:microsoft.com/office/officeart/2005/8/layout/vList3"/>
    <dgm:cxn modelId="{1465A0F1-9400-4EB2-8B1D-8572EB35AD11}" type="presParOf" srcId="{A19C2D12-D2BF-4BCE-8C86-032252D70BF2}" destId="{7D8BA7AE-8054-4178-901E-247CACB7B17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EB5494-5E4F-4668-B0D1-BDF2478D2D16}" type="doc">
      <dgm:prSet loTypeId="urn:microsoft.com/office/officeart/2005/8/layout/vList3" loCatId="list" qsTypeId="urn:microsoft.com/office/officeart/2005/8/quickstyle/simple1" qsCatId="simple" csTypeId="urn:microsoft.com/office/officeart/2005/8/colors/accent0_1" csCatId="mainScheme" phldr="1"/>
      <dgm:spPr/>
    </dgm:pt>
    <dgm:pt modelId="{F9D13D80-01A4-4F1B-A4E5-AD02376347CF}">
      <dgm:prSet phldrT="[Text]" custT="1"/>
      <dgm:spPr/>
      <dgm:t>
        <a:bodyPr/>
        <a:lstStyle/>
        <a:p>
          <a:r>
            <a:rPr lang="en-US" sz="3500">
              <a:latin typeface="Roboto" panose="02000000000000000000" pitchFamily="2" charset="0"/>
              <a:ea typeface="Roboto" panose="02000000000000000000" pitchFamily="2" charset="0"/>
              <a:cs typeface="Roboto" panose="02000000000000000000" pitchFamily="2" charset="0"/>
            </a:rPr>
            <a:t>Public Service Announcements</a:t>
          </a:r>
        </a:p>
      </dgm:t>
    </dgm:pt>
    <dgm:pt modelId="{23967218-E540-4129-B42E-B84832C2494B}" type="parTrans" cxnId="{3FCE9CB9-356A-4AC0-982D-13E06B160F5F}">
      <dgm:prSet/>
      <dgm:spPr/>
      <dgm:t>
        <a:bodyPr/>
        <a:lstStyle/>
        <a:p>
          <a:endParaRPr lang="en-US"/>
        </a:p>
      </dgm:t>
    </dgm:pt>
    <dgm:pt modelId="{0B6A0BD1-9CC0-4A51-9C10-4AB5931EF69A}" type="sibTrans" cxnId="{3FCE9CB9-356A-4AC0-982D-13E06B160F5F}">
      <dgm:prSet/>
      <dgm:spPr/>
      <dgm:t>
        <a:bodyPr/>
        <a:lstStyle/>
        <a:p>
          <a:endParaRPr lang="en-US"/>
        </a:p>
      </dgm:t>
    </dgm:pt>
    <dgm:pt modelId="{656988A1-4DFD-4C3D-8385-1FE19B6FEDA4}" type="pres">
      <dgm:prSet presAssocID="{21EB5494-5E4F-4668-B0D1-BDF2478D2D16}" presName="linearFlow" presStyleCnt="0">
        <dgm:presLayoutVars>
          <dgm:dir/>
          <dgm:resizeHandles val="exact"/>
        </dgm:presLayoutVars>
      </dgm:prSet>
      <dgm:spPr/>
    </dgm:pt>
    <dgm:pt modelId="{A19C2D12-D2BF-4BCE-8C86-032252D70BF2}" type="pres">
      <dgm:prSet presAssocID="{F9D13D80-01A4-4F1B-A4E5-AD02376347CF}" presName="composite" presStyleCnt="0"/>
      <dgm:spPr/>
    </dgm:pt>
    <dgm:pt modelId="{B26AEEC4-8418-4F6F-AD6A-AF55B73F390E}" type="pres">
      <dgm:prSet presAssocID="{F9D13D80-01A4-4F1B-A4E5-AD02376347CF}" presName="imgShp" presStyleLbl="fgImgPlace1" presStyleIdx="0" presStyleCnt="1" custLinFactNeighborX="-35012" custLinFactNeighborY="2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14578" r="-1173" b="13156"/>
          </a:stretch>
        </a:blipFill>
      </dgm:spPr>
    </dgm:pt>
    <dgm:pt modelId="{7D8BA7AE-8054-4178-901E-247CACB7B176}" type="pres">
      <dgm:prSet presAssocID="{F9D13D80-01A4-4F1B-A4E5-AD02376347CF}" presName="txShp" presStyleLbl="node1" presStyleIdx="0" presStyleCnt="1" custScaleX="122213">
        <dgm:presLayoutVars>
          <dgm:bulletEnabled val="1"/>
        </dgm:presLayoutVars>
      </dgm:prSet>
      <dgm:spPr/>
    </dgm:pt>
  </dgm:ptLst>
  <dgm:cxnLst>
    <dgm:cxn modelId="{BFB0680F-0777-483A-83FA-ECBFEA3B7AC2}" type="presOf" srcId="{21EB5494-5E4F-4668-B0D1-BDF2478D2D16}" destId="{656988A1-4DFD-4C3D-8385-1FE19B6FEDA4}" srcOrd="0" destOrd="0" presId="urn:microsoft.com/office/officeart/2005/8/layout/vList3"/>
    <dgm:cxn modelId="{2B15E28F-C121-43B5-8CF6-EF6C0D3961DA}" type="presOf" srcId="{F9D13D80-01A4-4F1B-A4E5-AD02376347CF}" destId="{7D8BA7AE-8054-4178-901E-247CACB7B176}" srcOrd="0" destOrd="0" presId="urn:microsoft.com/office/officeart/2005/8/layout/vList3"/>
    <dgm:cxn modelId="{3FCE9CB9-356A-4AC0-982D-13E06B160F5F}" srcId="{21EB5494-5E4F-4668-B0D1-BDF2478D2D16}" destId="{F9D13D80-01A4-4F1B-A4E5-AD02376347CF}" srcOrd="0" destOrd="0" parTransId="{23967218-E540-4129-B42E-B84832C2494B}" sibTransId="{0B6A0BD1-9CC0-4A51-9C10-4AB5931EF69A}"/>
    <dgm:cxn modelId="{EE3C31CD-F87F-4885-A37E-2B3EBC16596A}" type="presParOf" srcId="{656988A1-4DFD-4C3D-8385-1FE19B6FEDA4}" destId="{A19C2D12-D2BF-4BCE-8C86-032252D70BF2}" srcOrd="0" destOrd="0" presId="urn:microsoft.com/office/officeart/2005/8/layout/vList3"/>
    <dgm:cxn modelId="{7EB0B748-32F3-476A-A00C-78B4301EEAC0}" type="presParOf" srcId="{A19C2D12-D2BF-4BCE-8C86-032252D70BF2}" destId="{B26AEEC4-8418-4F6F-AD6A-AF55B73F390E}" srcOrd="0" destOrd="0" presId="urn:microsoft.com/office/officeart/2005/8/layout/vList3"/>
    <dgm:cxn modelId="{1465A0F1-9400-4EB2-8B1D-8572EB35AD11}" type="presParOf" srcId="{A19C2D12-D2BF-4BCE-8C86-032252D70BF2}" destId="{7D8BA7AE-8054-4178-901E-247CACB7B17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EB5494-5E4F-4668-B0D1-BDF2478D2D16}" type="doc">
      <dgm:prSet loTypeId="urn:microsoft.com/office/officeart/2005/8/layout/vList3" loCatId="list" qsTypeId="urn:microsoft.com/office/officeart/2005/8/quickstyle/simple1" qsCatId="simple" csTypeId="urn:microsoft.com/office/officeart/2005/8/colors/accent0_1" csCatId="mainScheme" phldr="1"/>
      <dgm:spPr/>
    </dgm:pt>
    <dgm:pt modelId="{F9D13D80-01A4-4F1B-A4E5-AD02376347CF}">
      <dgm:prSet phldrT="[Text]" custT="1"/>
      <dgm:spPr/>
      <dgm:t>
        <a:bodyPr/>
        <a:lstStyle/>
        <a:p>
          <a:r>
            <a:rPr lang="en-US" sz="3500">
              <a:latin typeface="Roboto" panose="02000000000000000000" pitchFamily="2" charset="0"/>
              <a:ea typeface="Roboto" panose="02000000000000000000" pitchFamily="2" charset="0"/>
              <a:cs typeface="Roboto" panose="02000000000000000000" pitchFamily="2" charset="0"/>
            </a:rPr>
            <a:t>What I Am Curious About</a:t>
          </a:r>
        </a:p>
      </dgm:t>
    </dgm:pt>
    <dgm:pt modelId="{23967218-E540-4129-B42E-B84832C2494B}" type="parTrans" cxnId="{3FCE9CB9-356A-4AC0-982D-13E06B160F5F}">
      <dgm:prSet/>
      <dgm:spPr/>
      <dgm:t>
        <a:bodyPr/>
        <a:lstStyle/>
        <a:p>
          <a:endParaRPr lang="en-US"/>
        </a:p>
      </dgm:t>
    </dgm:pt>
    <dgm:pt modelId="{0B6A0BD1-9CC0-4A51-9C10-4AB5931EF69A}" type="sibTrans" cxnId="{3FCE9CB9-356A-4AC0-982D-13E06B160F5F}">
      <dgm:prSet/>
      <dgm:spPr/>
      <dgm:t>
        <a:bodyPr/>
        <a:lstStyle/>
        <a:p>
          <a:endParaRPr lang="en-US"/>
        </a:p>
      </dgm:t>
    </dgm:pt>
    <dgm:pt modelId="{656988A1-4DFD-4C3D-8385-1FE19B6FEDA4}" type="pres">
      <dgm:prSet presAssocID="{21EB5494-5E4F-4668-B0D1-BDF2478D2D16}" presName="linearFlow" presStyleCnt="0">
        <dgm:presLayoutVars>
          <dgm:dir/>
          <dgm:resizeHandles val="exact"/>
        </dgm:presLayoutVars>
      </dgm:prSet>
      <dgm:spPr/>
    </dgm:pt>
    <dgm:pt modelId="{A19C2D12-D2BF-4BCE-8C86-032252D70BF2}" type="pres">
      <dgm:prSet presAssocID="{F9D13D80-01A4-4F1B-A4E5-AD02376347CF}" presName="composite" presStyleCnt="0"/>
      <dgm:spPr/>
    </dgm:pt>
    <dgm:pt modelId="{B26AEEC4-8418-4F6F-AD6A-AF55B73F390E}" type="pres">
      <dgm:prSet presAssocID="{F9D13D80-01A4-4F1B-A4E5-AD02376347CF}" presName="imgShp" presStyleLbl="fgImgPlace1" presStyleIdx="0" presStyleCnt="1" custLinFactNeighborX="-35012" custLinFactNeighborY="25"/>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7D8BA7AE-8054-4178-901E-247CACB7B176}" type="pres">
      <dgm:prSet presAssocID="{F9D13D80-01A4-4F1B-A4E5-AD02376347CF}" presName="txShp" presStyleLbl="node1" presStyleIdx="0" presStyleCnt="1" custScaleX="122213">
        <dgm:presLayoutVars>
          <dgm:bulletEnabled val="1"/>
        </dgm:presLayoutVars>
      </dgm:prSet>
      <dgm:spPr/>
    </dgm:pt>
  </dgm:ptLst>
  <dgm:cxnLst>
    <dgm:cxn modelId="{BFB0680F-0777-483A-83FA-ECBFEA3B7AC2}" type="presOf" srcId="{21EB5494-5E4F-4668-B0D1-BDF2478D2D16}" destId="{656988A1-4DFD-4C3D-8385-1FE19B6FEDA4}" srcOrd="0" destOrd="0" presId="urn:microsoft.com/office/officeart/2005/8/layout/vList3"/>
    <dgm:cxn modelId="{2B15E28F-C121-43B5-8CF6-EF6C0D3961DA}" type="presOf" srcId="{F9D13D80-01A4-4F1B-A4E5-AD02376347CF}" destId="{7D8BA7AE-8054-4178-901E-247CACB7B176}" srcOrd="0" destOrd="0" presId="urn:microsoft.com/office/officeart/2005/8/layout/vList3"/>
    <dgm:cxn modelId="{3FCE9CB9-356A-4AC0-982D-13E06B160F5F}" srcId="{21EB5494-5E4F-4668-B0D1-BDF2478D2D16}" destId="{F9D13D80-01A4-4F1B-A4E5-AD02376347CF}" srcOrd="0" destOrd="0" parTransId="{23967218-E540-4129-B42E-B84832C2494B}" sibTransId="{0B6A0BD1-9CC0-4A51-9C10-4AB5931EF69A}"/>
    <dgm:cxn modelId="{EE3C31CD-F87F-4885-A37E-2B3EBC16596A}" type="presParOf" srcId="{656988A1-4DFD-4C3D-8385-1FE19B6FEDA4}" destId="{A19C2D12-D2BF-4BCE-8C86-032252D70BF2}" srcOrd="0" destOrd="0" presId="urn:microsoft.com/office/officeart/2005/8/layout/vList3"/>
    <dgm:cxn modelId="{7EB0B748-32F3-476A-A00C-78B4301EEAC0}" type="presParOf" srcId="{A19C2D12-D2BF-4BCE-8C86-032252D70BF2}" destId="{B26AEEC4-8418-4F6F-AD6A-AF55B73F390E}" srcOrd="0" destOrd="0" presId="urn:microsoft.com/office/officeart/2005/8/layout/vList3"/>
    <dgm:cxn modelId="{1465A0F1-9400-4EB2-8B1D-8572EB35AD11}" type="presParOf" srcId="{A19C2D12-D2BF-4BCE-8C86-032252D70BF2}" destId="{7D8BA7AE-8054-4178-901E-247CACB7B17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CD98D-AE34-40E8-B278-0C455F8E274F}">
      <dsp:nvSpPr>
        <dsp:cNvPr id="0" name=""/>
        <dsp:cNvSpPr/>
      </dsp:nvSpPr>
      <dsp:spPr>
        <a:xfrm>
          <a:off x="3989" y="336802"/>
          <a:ext cx="3488820" cy="3488820"/>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a:t>Engagement</a:t>
          </a:r>
        </a:p>
      </dsp:txBody>
      <dsp:txXfrm>
        <a:off x="514915" y="847728"/>
        <a:ext cx="2466968" cy="2466968"/>
      </dsp:txXfrm>
    </dsp:sp>
    <dsp:sp modelId="{D534DE92-D752-4108-9A1E-89E8852AEB8D}">
      <dsp:nvSpPr>
        <dsp:cNvPr id="0" name=""/>
        <dsp:cNvSpPr/>
      </dsp:nvSpPr>
      <dsp:spPr>
        <a:xfrm>
          <a:off x="4016133" y="1432291"/>
          <a:ext cx="1109444" cy="1297841"/>
        </a:xfrm>
        <a:prstGeom prst="rightArrow">
          <a:avLst>
            <a:gd name="adj1" fmla="val 60000"/>
            <a:gd name="adj2" fmla="val 50000"/>
          </a:avLst>
        </a:prstGeom>
        <a:gradFill flip="none" rotWithShape="0">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016133" y="1691859"/>
        <a:ext cx="776611" cy="778705"/>
      </dsp:txXfrm>
    </dsp:sp>
    <dsp:sp modelId="{79EB4EBC-503B-4AF9-9C6F-D4E41B5CC29C}">
      <dsp:nvSpPr>
        <dsp:cNvPr id="0" name=""/>
        <dsp:cNvSpPr/>
      </dsp:nvSpPr>
      <dsp:spPr>
        <a:xfrm>
          <a:off x="5586102" y="336802"/>
          <a:ext cx="3488820" cy="3488820"/>
        </a:xfrm>
        <a:prstGeom prst="ellipse">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a:t>Autonomy, Skill-Building, Purpose</a:t>
          </a:r>
        </a:p>
      </dsp:txBody>
      <dsp:txXfrm>
        <a:off x="6097028" y="847728"/>
        <a:ext cx="2466968" cy="2466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022EF-40C2-4016-B66A-09FF9A050AC5}">
      <dsp:nvSpPr>
        <dsp:cNvPr id="0" name=""/>
        <dsp:cNvSpPr/>
      </dsp:nvSpPr>
      <dsp:spPr>
        <a:xfrm>
          <a:off x="0" y="0"/>
          <a:ext cx="3176744" cy="4363879"/>
        </a:xfrm>
        <a:prstGeom prst="can">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br>
            <a:rPr lang="en-US" sz="4400" kern="1200">
              <a:latin typeface="Open Sans Light" pitchFamily="2" charset="0"/>
              <a:ea typeface="Open Sans Light" pitchFamily="2" charset="0"/>
              <a:cs typeface="Open Sans Light" pitchFamily="2" charset="0"/>
            </a:rPr>
          </a:br>
          <a:br>
            <a:rPr lang="en-US" sz="4400" kern="1200">
              <a:latin typeface="Open Sans Light" pitchFamily="2" charset="0"/>
              <a:ea typeface="Open Sans Light" pitchFamily="2" charset="0"/>
              <a:cs typeface="Open Sans Light" pitchFamily="2" charset="0"/>
            </a:rPr>
          </a:br>
          <a:r>
            <a:rPr lang="en-US" sz="4300" kern="1200">
              <a:latin typeface="Open Sans Light" pitchFamily="2" charset="0"/>
              <a:ea typeface="Open Sans Light" pitchFamily="2" charset="0"/>
              <a:cs typeface="Open Sans Light" pitchFamily="2" charset="0"/>
            </a:rPr>
            <a:t>Connection</a:t>
          </a:r>
        </a:p>
      </dsp:txBody>
      <dsp:txXfrm>
        <a:off x="0" y="0"/>
        <a:ext cx="3176744" cy="1309163"/>
      </dsp:txXfrm>
    </dsp:sp>
    <dsp:sp modelId="{E4804631-11F0-46D1-BF8E-DBF7287EC6FC}">
      <dsp:nvSpPr>
        <dsp:cNvPr id="0" name=""/>
        <dsp:cNvSpPr/>
      </dsp:nvSpPr>
      <dsp:spPr>
        <a:xfrm>
          <a:off x="3416221" y="0"/>
          <a:ext cx="3176744" cy="4363879"/>
        </a:xfrm>
        <a:prstGeom prst="can">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br>
            <a:rPr lang="en-US" sz="4400" kern="1200">
              <a:latin typeface="Open Sans Light" pitchFamily="2" charset="0"/>
              <a:ea typeface="Open Sans Light" pitchFamily="2" charset="0"/>
              <a:cs typeface="Open Sans Light" pitchFamily="2" charset="0"/>
            </a:rPr>
          </a:br>
          <a:br>
            <a:rPr lang="en-US" sz="4400" kern="1200">
              <a:latin typeface="Open Sans Light" pitchFamily="2" charset="0"/>
              <a:ea typeface="Open Sans Light" pitchFamily="2" charset="0"/>
              <a:cs typeface="Open Sans Light" pitchFamily="2" charset="0"/>
            </a:rPr>
          </a:br>
          <a:r>
            <a:rPr lang="en-US" sz="4400" kern="1200">
              <a:latin typeface="Open Sans Light" pitchFamily="2" charset="0"/>
              <a:ea typeface="Open Sans Light" pitchFamily="2" charset="0"/>
              <a:cs typeface="Open Sans Light" pitchFamily="2" charset="0"/>
            </a:rPr>
            <a:t>Motivation</a:t>
          </a:r>
        </a:p>
      </dsp:txBody>
      <dsp:txXfrm>
        <a:off x="3416221" y="0"/>
        <a:ext cx="3176744" cy="1309163"/>
      </dsp:txXfrm>
    </dsp:sp>
    <dsp:sp modelId="{AAB00416-1C91-409E-BB29-87CBA43EC575}">
      <dsp:nvSpPr>
        <dsp:cNvPr id="0" name=""/>
        <dsp:cNvSpPr/>
      </dsp:nvSpPr>
      <dsp:spPr>
        <a:xfrm>
          <a:off x="6831221" y="0"/>
          <a:ext cx="3176744" cy="4363879"/>
        </a:xfrm>
        <a:prstGeom prst="can">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br>
            <a:rPr lang="en-US" sz="4400" kern="1200">
              <a:latin typeface="Open Sans Light" pitchFamily="2" charset="0"/>
              <a:ea typeface="Open Sans Light" pitchFamily="2" charset="0"/>
              <a:cs typeface="Open Sans Light" pitchFamily="2" charset="0"/>
            </a:rPr>
          </a:br>
          <a:br>
            <a:rPr lang="en-US" sz="4400" kern="1200">
              <a:latin typeface="Open Sans Light" pitchFamily="2" charset="0"/>
              <a:ea typeface="Open Sans Light" pitchFamily="2" charset="0"/>
              <a:cs typeface="Open Sans Light" pitchFamily="2" charset="0"/>
            </a:rPr>
          </a:br>
          <a:r>
            <a:rPr lang="en-US" sz="4400" kern="1200">
              <a:latin typeface="Open Sans Light" pitchFamily="2" charset="0"/>
              <a:ea typeface="Open Sans Light" pitchFamily="2" charset="0"/>
              <a:cs typeface="Open Sans Light" pitchFamily="2" charset="0"/>
            </a:rPr>
            <a:t>Agency</a:t>
          </a:r>
        </a:p>
      </dsp:txBody>
      <dsp:txXfrm>
        <a:off x="6831221" y="0"/>
        <a:ext cx="3176744" cy="13091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7AE-8054-4178-901E-247CACB7B176}">
      <dsp:nvSpPr>
        <dsp:cNvPr id="0" name=""/>
        <dsp:cNvSpPr/>
      </dsp:nvSpPr>
      <dsp:spPr>
        <a:xfrm rot="10800000">
          <a:off x="923733" y="1707"/>
          <a:ext cx="6225583" cy="1957207"/>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074"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latin typeface="Roboto" panose="02000000000000000000" pitchFamily="2" charset="0"/>
              <a:ea typeface="Roboto" panose="02000000000000000000" pitchFamily="2" charset="0"/>
              <a:cs typeface="Roboto" panose="02000000000000000000" pitchFamily="2" charset="0"/>
            </a:rPr>
            <a:t>Emerging Emojis</a:t>
          </a:r>
        </a:p>
      </dsp:txBody>
      <dsp:txXfrm rot="10800000">
        <a:off x="1413035" y="1707"/>
        <a:ext cx="5736281" cy="1957207"/>
      </dsp:txXfrm>
    </dsp:sp>
    <dsp:sp modelId="{B26AEEC4-8418-4F6F-AD6A-AF55B73F390E}">
      <dsp:nvSpPr>
        <dsp:cNvPr id="0" name=""/>
        <dsp:cNvSpPr/>
      </dsp:nvSpPr>
      <dsp:spPr>
        <a:xfrm>
          <a:off x="0" y="2196"/>
          <a:ext cx="1957207" cy="1957207"/>
        </a:xfrm>
        <a:prstGeom prst="ellipse">
          <a:avLst/>
        </a:prstGeom>
        <a:blipFill>
          <a:blip xmlns:r="http://schemas.openxmlformats.org/officeDocument/2006/relationships" r:embed="rId1"/>
          <a:srcRect/>
          <a:stretch>
            <a:fillRect/>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88A76B-F2FA-44C1-9F44-0F7BE32EDF1A}">
      <dsp:nvSpPr>
        <dsp:cNvPr id="0" name=""/>
        <dsp:cNvSpPr/>
      </dsp:nvSpPr>
      <dsp:spPr>
        <a:xfrm rot="10800000">
          <a:off x="923733" y="2543156"/>
          <a:ext cx="6225583" cy="1957285"/>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074"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t>Colorful Conversations</a:t>
          </a:r>
        </a:p>
      </dsp:txBody>
      <dsp:txXfrm rot="10800000">
        <a:off x="1413054" y="2543156"/>
        <a:ext cx="5736262" cy="1957285"/>
      </dsp:txXfrm>
    </dsp:sp>
    <dsp:sp modelId="{EBD1007A-FFD1-41F1-AA83-C1925AE894D8}">
      <dsp:nvSpPr>
        <dsp:cNvPr id="0" name=""/>
        <dsp:cNvSpPr/>
      </dsp:nvSpPr>
      <dsp:spPr>
        <a:xfrm>
          <a:off x="13827" y="2544942"/>
          <a:ext cx="1957207" cy="1957207"/>
        </a:xfrm>
        <a:prstGeom prst="ellipse">
          <a:avLst/>
        </a:prstGeom>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5000" r="-25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7AE-8054-4178-901E-247CACB7B176}">
      <dsp:nvSpPr>
        <dsp:cNvPr id="0" name=""/>
        <dsp:cNvSpPr/>
      </dsp:nvSpPr>
      <dsp:spPr>
        <a:xfrm rot="10800000">
          <a:off x="940475" y="1266"/>
          <a:ext cx="5924540" cy="2108204"/>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660"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latin typeface="Roboto" panose="02000000000000000000" pitchFamily="2" charset="0"/>
              <a:ea typeface="Roboto" panose="02000000000000000000" pitchFamily="2" charset="0"/>
              <a:cs typeface="Roboto" panose="02000000000000000000" pitchFamily="2" charset="0"/>
            </a:rPr>
            <a:t>What Do a Cat &amp; a Fridge Have in Common?</a:t>
          </a:r>
        </a:p>
      </dsp:txBody>
      <dsp:txXfrm rot="10800000">
        <a:off x="1467526" y="1266"/>
        <a:ext cx="5397489" cy="2108204"/>
      </dsp:txXfrm>
    </dsp:sp>
    <dsp:sp modelId="{B26AEEC4-8418-4F6F-AD6A-AF55B73F390E}">
      <dsp:nvSpPr>
        <dsp:cNvPr id="0" name=""/>
        <dsp:cNvSpPr/>
      </dsp:nvSpPr>
      <dsp:spPr>
        <a:xfrm>
          <a:off x="0" y="1793"/>
          <a:ext cx="2108204" cy="210820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287" t="7092" r="-6287" b="-21092"/>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88A76B-F2FA-44C1-9F44-0F7BE32EDF1A}">
      <dsp:nvSpPr>
        <dsp:cNvPr id="0" name=""/>
        <dsp:cNvSpPr/>
      </dsp:nvSpPr>
      <dsp:spPr>
        <a:xfrm rot="10800000">
          <a:off x="940475" y="2738785"/>
          <a:ext cx="5924540" cy="2150558"/>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660"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t>Spinning Coin</a:t>
          </a:r>
        </a:p>
      </dsp:txBody>
      <dsp:txXfrm rot="10800000">
        <a:off x="1478114" y="2738785"/>
        <a:ext cx="5386901" cy="2150558"/>
      </dsp:txXfrm>
    </dsp:sp>
    <dsp:sp modelId="{EBD1007A-FFD1-41F1-AA83-C1925AE894D8}">
      <dsp:nvSpPr>
        <dsp:cNvPr id="0" name=""/>
        <dsp:cNvSpPr/>
      </dsp:nvSpPr>
      <dsp:spPr>
        <a:xfrm>
          <a:off x="0" y="2762492"/>
          <a:ext cx="2108204" cy="2108204"/>
        </a:xfrm>
        <a:prstGeom prst="ellipse">
          <a:avLst/>
        </a:prstGeom>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1000" r="-1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7AE-8054-4178-901E-247CACB7B176}">
      <dsp:nvSpPr>
        <dsp:cNvPr id="0" name=""/>
        <dsp:cNvSpPr/>
      </dsp:nvSpPr>
      <dsp:spPr>
        <a:xfrm rot="10800000">
          <a:off x="993440" y="756052"/>
          <a:ext cx="5748042" cy="2369331"/>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480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latin typeface="Roboto" panose="02000000000000000000" pitchFamily="2" charset="0"/>
              <a:ea typeface="Roboto" panose="02000000000000000000" pitchFamily="2" charset="0"/>
              <a:cs typeface="Roboto" panose="02000000000000000000" pitchFamily="2" charset="0"/>
            </a:rPr>
            <a:t>Sketching Blind</a:t>
          </a:r>
        </a:p>
      </dsp:txBody>
      <dsp:txXfrm rot="10800000">
        <a:off x="1585773" y="756052"/>
        <a:ext cx="5155709" cy="2369331"/>
      </dsp:txXfrm>
    </dsp:sp>
    <dsp:sp modelId="{B26AEEC4-8418-4F6F-AD6A-AF55B73F390E}">
      <dsp:nvSpPr>
        <dsp:cNvPr id="0" name=""/>
        <dsp:cNvSpPr/>
      </dsp:nvSpPr>
      <dsp:spPr>
        <a:xfrm>
          <a:off x="0" y="756645"/>
          <a:ext cx="2369331" cy="2369331"/>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7AE-8054-4178-901E-247CACB7B176}">
      <dsp:nvSpPr>
        <dsp:cNvPr id="0" name=""/>
        <dsp:cNvSpPr/>
      </dsp:nvSpPr>
      <dsp:spPr>
        <a:xfrm rot="10800000">
          <a:off x="1025550" y="1391421"/>
          <a:ext cx="5933829" cy="2185397"/>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latin typeface="Roboto" panose="02000000000000000000" pitchFamily="2" charset="0"/>
              <a:ea typeface="Roboto" panose="02000000000000000000" pitchFamily="2" charset="0"/>
              <a:cs typeface="Roboto" panose="02000000000000000000" pitchFamily="2" charset="0"/>
            </a:rPr>
            <a:t>Sketching Blind</a:t>
          </a:r>
        </a:p>
      </dsp:txBody>
      <dsp:txXfrm rot="10800000">
        <a:off x="1571899" y="1391421"/>
        <a:ext cx="5387480" cy="2185397"/>
      </dsp:txXfrm>
    </dsp:sp>
    <dsp:sp modelId="{B26AEEC4-8418-4F6F-AD6A-AF55B73F390E}">
      <dsp:nvSpPr>
        <dsp:cNvPr id="0" name=""/>
        <dsp:cNvSpPr/>
      </dsp:nvSpPr>
      <dsp:spPr>
        <a:xfrm>
          <a:off x="0" y="1261775"/>
          <a:ext cx="2445912" cy="2445912"/>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7AE-8054-4178-901E-247CACB7B176}">
      <dsp:nvSpPr>
        <dsp:cNvPr id="0" name=""/>
        <dsp:cNvSpPr/>
      </dsp:nvSpPr>
      <dsp:spPr>
        <a:xfrm rot="10800000">
          <a:off x="1002311" y="460990"/>
          <a:ext cx="5802746" cy="2389544"/>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3723"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latin typeface="Roboto" panose="02000000000000000000" pitchFamily="2" charset="0"/>
              <a:ea typeface="Roboto" panose="02000000000000000000" pitchFamily="2" charset="0"/>
              <a:cs typeface="Roboto" panose="02000000000000000000" pitchFamily="2" charset="0"/>
            </a:rPr>
            <a:t>Public Service Announcements</a:t>
          </a:r>
        </a:p>
      </dsp:txBody>
      <dsp:txXfrm rot="10800000">
        <a:off x="1599697" y="460990"/>
        <a:ext cx="5205360" cy="2389544"/>
      </dsp:txXfrm>
    </dsp:sp>
    <dsp:sp modelId="{B26AEEC4-8418-4F6F-AD6A-AF55B73F390E}">
      <dsp:nvSpPr>
        <dsp:cNvPr id="0" name=""/>
        <dsp:cNvSpPr/>
      </dsp:nvSpPr>
      <dsp:spPr>
        <a:xfrm>
          <a:off x="0" y="461587"/>
          <a:ext cx="2389544" cy="238954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14578" r="-1173" b="13156"/>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7AE-8054-4178-901E-247CACB7B176}">
      <dsp:nvSpPr>
        <dsp:cNvPr id="0" name=""/>
        <dsp:cNvSpPr/>
      </dsp:nvSpPr>
      <dsp:spPr>
        <a:xfrm rot="10800000">
          <a:off x="999372" y="1154109"/>
          <a:ext cx="5782362" cy="2383477"/>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1047"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latin typeface="Roboto" panose="02000000000000000000" pitchFamily="2" charset="0"/>
              <a:ea typeface="Roboto" panose="02000000000000000000" pitchFamily="2" charset="0"/>
              <a:cs typeface="Roboto" panose="02000000000000000000" pitchFamily="2" charset="0"/>
            </a:rPr>
            <a:t>What I Am Curious About</a:t>
          </a:r>
        </a:p>
      </dsp:txBody>
      <dsp:txXfrm rot="10800000">
        <a:off x="1595241" y="1154109"/>
        <a:ext cx="5186493" cy="2383477"/>
      </dsp:txXfrm>
    </dsp:sp>
    <dsp:sp modelId="{B26AEEC4-8418-4F6F-AD6A-AF55B73F390E}">
      <dsp:nvSpPr>
        <dsp:cNvPr id="0" name=""/>
        <dsp:cNvSpPr/>
      </dsp:nvSpPr>
      <dsp:spPr>
        <a:xfrm>
          <a:off x="0" y="1154704"/>
          <a:ext cx="2383477" cy="238347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7A09B-0189-424F-885D-73E928DFDA2B}"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F2413-6DBD-422A-9570-774272833638}" type="slidenum">
              <a:rPr lang="en-US" smtClean="0"/>
              <a:t>‹#›</a:t>
            </a:fld>
            <a:endParaRPr lang="en-US"/>
          </a:p>
        </p:txBody>
      </p:sp>
    </p:spTree>
    <p:extLst>
      <p:ext uri="{BB962C8B-B14F-4D97-AF65-F5344CB8AC3E}">
        <p14:creationId xmlns:p14="http://schemas.microsoft.com/office/powerpoint/2010/main" val="376672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About this Action Pack</a:t>
            </a:r>
            <a:endParaRPr lang="en-US" b="0"/>
          </a:p>
          <a:p>
            <a:r>
              <a:rPr lang="en-US" b="0"/>
              <a:t>This session takes 60 minutes. The session includes information for you the presenter, activities for participants, and a debrief for each activity.</a:t>
            </a:r>
          </a:p>
          <a:p>
            <a:endParaRPr lang="en-US" b="0"/>
          </a:p>
          <a:p>
            <a:r>
              <a:rPr lang="en-US" b="1"/>
              <a:t>Notes Section</a:t>
            </a:r>
          </a:p>
          <a:p>
            <a:r>
              <a:rPr lang="en-US" b="0"/>
              <a:t>In the notes section, you will find a complete guide to each slide including timing, what to say, related activities and debriefs. You can read from the notes like a script or feel free to adapt and add to the content to make it relevant for your program. One thing to note is that instructions in italics are instructions to you, the presenter.</a:t>
            </a:r>
          </a:p>
          <a:p>
            <a:endParaRPr lang="en-US" b="0"/>
          </a:p>
          <a:p>
            <a:r>
              <a:rPr lang="en-US" b="1"/>
              <a:t>Activities</a:t>
            </a:r>
          </a:p>
          <a:p>
            <a:r>
              <a:rPr lang="en-US" b="0"/>
              <a:t>There are instructions throughout the session for both in-person and virtual versions of the activities. Use whichever format best suits your implementation of the session. </a:t>
            </a:r>
          </a:p>
          <a:p>
            <a:endParaRPr lang="en-US" b="0"/>
          </a:p>
          <a:p>
            <a:r>
              <a:rPr lang="en-US" b="1"/>
              <a:t>Debrief</a:t>
            </a:r>
          </a:p>
          <a:p>
            <a:r>
              <a:rPr lang="en-US" b="0"/>
              <a:t>Debriefs follow each activity and are comprised of two parts: Observe &amp; Identify Concepts and Apply Concepts. </a:t>
            </a:r>
          </a:p>
          <a:p>
            <a:pPr marL="171450" indent="-171450">
              <a:buFont typeface="Arial" panose="020B0604020202020204" pitchFamily="34" charset="0"/>
              <a:buChar char="•"/>
            </a:pPr>
            <a:r>
              <a:rPr lang="en-US" b="0"/>
              <a:t>Observe &amp; Identify: </a:t>
            </a:r>
            <a:r>
              <a:rPr lang="en-US"/>
              <a:t>As the facilitator of the session, observe participants during the activity and be prepared to comment on your observations. Participants should identify concepts from the activity and discuss.</a:t>
            </a:r>
            <a:endParaRPr lang="en-US" b="0"/>
          </a:p>
          <a:p>
            <a:pPr marL="171450" indent="-171450">
              <a:buFont typeface="Arial" panose="020B0604020202020204" pitchFamily="34" charset="0"/>
              <a:buChar char="•"/>
            </a:pPr>
            <a:r>
              <a:rPr lang="en-US" b="0"/>
              <a:t>Apply Concepts: </a:t>
            </a:r>
            <a:r>
              <a:rPr lang="en-US"/>
              <a:t>The last part of the debrief is taking the identified concepts and having participants discuss applying those concepts to the context of your program.</a:t>
            </a:r>
            <a:endParaRPr lang="en-US" b="0"/>
          </a:p>
          <a:p>
            <a:endParaRPr lang="en-US" b="0"/>
          </a:p>
          <a:p>
            <a:r>
              <a:rPr lang="en-US" b="1"/>
              <a:t>How to Adapt this Session</a:t>
            </a:r>
          </a:p>
          <a:p>
            <a:r>
              <a:rPr lang="en-US" b="0"/>
              <a:t>You can expand this session by:</a:t>
            </a:r>
          </a:p>
          <a:p>
            <a:pPr marL="171450" indent="-171450">
              <a:buFont typeface="Arial" panose="020B0604020202020204" pitchFamily="34" charset="0"/>
              <a:buChar char="•"/>
            </a:pPr>
            <a:r>
              <a:rPr lang="en-US" b="0"/>
              <a:t>Spending more time on the activities as needed or desired.</a:t>
            </a:r>
          </a:p>
          <a:p>
            <a:pPr marL="171450" indent="-171450">
              <a:buFont typeface="Arial" panose="020B0604020202020204" pitchFamily="34" charset="0"/>
              <a:buChar char="•"/>
            </a:pPr>
            <a:r>
              <a:rPr lang="en-US" b="0"/>
              <a:t>Adapting the examples and scenarios to align with your program.</a:t>
            </a:r>
          </a:p>
          <a:p>
            <a:endParaRPr lang="en-US"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F2413-6DBD-422A-9570-7742728336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29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D44BA-D8C1-4C80-C78D-D8EDBD31F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12D4C-51F7-1E98-CACB-3C02AD7DD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0B82B-2505-D3C7-4079-1F80F42FA5D2}"/>
              </a:ext>
            </a:extLst>
          </p:cNvPr>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7 mins</a:t>
            </a:r>
            <a:endParaRPr lang="en-US" dirty="0"/>
          </a:p>
          <a:p>
            <a:pPr algn="l" rtl="0" fontAlgn="base"/>
            <a:r>
              <a:rPr lang="en-US" sz="1200" b="0" i="0" u="none" strike="noStrike" dirty="0">
                <a:solidFill>
                  <a:srgbClr val="000000"/>
                </a:solidFill>
                <a:effectLst/>
                <a:latin typeface="Calibri"/>
                <a:cs typeface="Calibri"/>
              </a:rPr>
              <a:t>0:25-0:32</a:t>
            </a:r>
            <a:endParaRPr lang="en-US" sz="1000" b="0" i="0" dirty="0">
              <a:solidFill>
                <a:srgbClr val="444444"/>
              </a:solidFill>
              <a:effectLst/>
              <a:latin typeface="Calibri"/>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In-Person Activity – Self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We’re going to do a quick self-reflection around how we challenge growth for our youth. Take your Self-Reflection and Evaluation Tool and look at the self-reflection column and think if you asked youth, and they were answering truthfully, would they say you challenge growth often, sometimes or rarely? Jot your answers on your handout. Your answers are just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Virtual Activity – Poll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are going to do a quick self-reflection poll. I want you to think about your youth – if you asked them, and they were answering truthfully, would they say you challenge growth often, sometimes or rarely? Your answers are 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Show me that you expect me to be my best.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buFont typeface="Playfair Display" panose="00000500000000000000" pitchFamily="2" charset="0"/>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Push me to try harder.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buFont typeface="Playfair Display" panose="00000500000000000000" pitchFamily="2" charset="0"/>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Tell me that I need to take responsibility for my actions.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Aft>
                <a:spcPts val="800"/>
              </a:spcAft>
              <a:buFont typeface="Playfair Display" panose="00000500000000000000" pitchFamily="2" charset="0"/>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Help me learn from mistakes and setbacks.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Often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Sometimes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Rarely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develop assets in youth when we challenge growth for them. Challenging growth is intentional it means: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Expect my best - Expect me to live up to my potential.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Stretch - Push me to go further.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Hold me accountable - Insist I take responsibility for my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Reflect on failures - Help me learn from mistakes and setbacks.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Activity </a:t>
            </a:r>
            <a:r>
              <a:rPr lang="en-US" sz="1200" b="1" i="0" u="none">
                <a:solidFill>
                  <a:srgbClr val="000000"/>
                </a:solidFill>
                <a:effectLst/>
                <a:latin typeface="Calibri" panose="020F0502020204030204" pitchFamily="34" charset="0"/>
              </a:rPr>
              <a:t>– Chat box</a:t>
            </a:r>
            <a:r>
              <a:rPr lang="en-US" sz="1200" b="1" i="0" u="none" dirty="0">
                <a:solidFill>
                  <a:srgbClr val="000000"/>
                </a:solidFill>
                <a:effectLst/>
                <a:latin typeface="Calibri" panose="020F0502020204030204" pitchFamily="34" charset="0"/>
              </a:rPr>
              <a:t>/Discussion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Click to display.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Grab some paper and something to write with. We are going to have a competition to see who can come up with the most things that a cat and a fridge have in common. You are going to have 1 minute to list things that a cat and a fridge have in common. After 1 minute, we’ll ask for a volunteer to share their list. You will cross off anything from your list that they share. The person who has the most unique things on their list wins bragging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Once complete, ask participants to read out lists.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dirty="0">
                <a:solidFill>
                  <a:srgbClr val="000000"/>
                </a:solidFill>
                <a:effectLst/>
                <a:latin typeface="Calibri" panose="020F0502020204030204" pitchFamily="34" charset="0"/>
              </a:rPr>
              <a:t>How can this activity help challenge growth in youth? What questions could you ask them to support the development of this skill? Drop your answers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Another way you can do this is to see with group can keep a coin spinning the longest. You are going to try spinning the coin as many time as you can in the time we have. Your table is going to be your team. You can test to see what works best – you can test the different coins, test to see which person is the best spinner, and which surface is best to spin on. One of you is going to be the coin spinner, one person needs to keep the time – you can either use a stop watch – we have a few up here – or your phones, and one person is going to be the recorder, writing down the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sng"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Questions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you communicate your expectations for young people to live up to their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could you help youth stretch to do more than they knew they were able to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youth fail at a task, how might you use the opportunity to help them learn from the setback?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dirty="0">
                <a:solidFill>
                  <a:srgbClr val="000000"/>
                </a:solidFill>
                <a:effectLst/>
                <a:latin typeface="Calibri" panose="020F0502020204030204" pitchFamily="34"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Search Institute. “Developmental Relationships Brainstorm.” </a:t>
            </a:r>
            <a:r>
              <a:rPr lang="en-US" sz="1200" i="1" dirty="0">
                <a:effectLst/>
                <a:latin typeface="Times New Roman" panose="02020603050405020304" pitchFamily="18" charset="0"/>
              </a:rPr>
              <a:t>Search Institute</a:t>
            </a:r>
            <a:r>
              <a:rPr lang="en-US" sz="1200" dirty="0">
                <a:effectLst/>
                <a:latin typeface="Times New Roman" panose="02020603050405020304" pitchFamily="18" charset="0"/>
              </a:rPr>
              <a:t>, Search Institute, pub.search-institute.org/protected/intentional/Developmental_Relationships_Brainstorm.pdf?__</a:t>
            </a:r>
            <a:r>
              <a:rPr lang="en-US" sz="1200" dirty="0" err="1">
                <a:effectLst/>
                <a:latin typeface="Times New Roman" panose="02020603050405020304" pitchFamily="18" charset="0"/>
              </a:rPr>
              <a:t>hstc</a:t>
            </a:r>
            <a:r>
              <a:rPr lang="en-US" sz="1200" dirty="0">
                <a:effectLst/>
                <a:latin typeface="Times New Roman" panose="02020603050405020304" pitchFamily="18" charset="0"/>
              </a:rPr>
              <a:t>=75443661.1db14c5b158fd9e255280305635a47bb.1731358602431.1736536730168.1736775292686.8&amp;__hssc=75443661.3.1736775292686&amp;__hsfp=3011104808. Accessed 13 Jan.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dirty="0">
                <a:solidFill>
                  <a:srgbClr val="000000"/>
                </a:solidFill>
                <a:effectLst/>
                <a:latin typeface="Calibri" panose="020F0502020204030204" pitchFamily="34" charset="0"/>
              </a:rPr>
              <a:t>Search Institute. “Developmental Relationships.” Search Institute, 2024, searchinstitute.org/developmental-relationships.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Search Institute. </a:t>
            </a:r>
            <a:r>
              <a:rPr lang="en-US" sz="1200" i="1" dirty="0">
                <a:effectLst/>
                <a:latin typeface="Times New Roman" panose="02020603050405020304" pitchFamily="18" charset="0"/>
              </a:rPr>
              <a:t>Relationship Builder’s Guidebook</a:t>
            </a:r>
            <a:r>
              <a:rPr lang="en-US" sz="1200" dirty="0">
                <a:effectLst/>
                <a:latin typeface="Times New Roman" panose="02020603050405020304" pitchFamily="18" charset="0"/>
              </a:rPr>
              <a:t>. January 2021 Version ed., Minneapolis, MN, Search Institute, Jan.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A0E7F081-B1F8-DC1A-FC27-E28EC6A5F02C}"/>
              </a:ext>
            </a:extLst>
          </p:cNvPr>
          <p:cNvSpPr>
            <a:spLocks noGrp="1"/>
          </p:cNvSpPr>
          <p:nvPr>
            <p:ph type="sldNum" sz="quarter" idx="5"/>
          </p:nvPr>
        </p:nvSpPr>
        <p:spPr/>
        <p:txBody>
          <a:bodyPr/>
          <a:lstStyle/>
          <a:p>
            <a:fld id="{A44DC22F-BBBF-9545-BEA6-DDEB9D9BC3E6}" type="slidenum">
              <a:rPr lang="en-US" smtClean="0"/>
              <a:t>10</a:t>
            </a:fld>
            <a:endParaRPr lang="en-US"/>
          </a:p>
        </p:txBody>
      </p:sp>
    </p:spTree>
    <p:extLst>
      <p:ext uri="{BB962C8B-B14F-4D97-AF65-F5344CB8AC3E}">
        <p14:creationId xmlns:p14="http://schemas.microsoft.com/office/powerpoint/2010/main" val="246447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1 mins</a:t>
            </a:r>
            <a:endParaRPr lang="en-US" dirty="0"/>
          </a:p>
          <a:p>
            <a:pPr algn="l" rtl="0" fontAlgn="base"/>
            <a:r>
              <a:rPr lang="en-US" sz="1200" b="0" i="0" u="none" strike="noStrike" dirty="0">
                <a:solidFill>
                  <a:srgbClr val="000000"/>
                </a:solidFill>
                <a:effectLst/>
                <a:latin typeface="Calibri"/>
                <a:cs typeface="Calibri"/>
              </a:rPr>
              <a:t>0:32-0:33</a:t>
            </a:r>
            <a:endParaRPr lang="en-US" sz="1000" b="0" i="0" dirty="0">
              <a:solidFill>
                <a:srgbClr val="444444"/>
              </a:solidFill>
              <a:effectLst/>
              <a:latin typeface="Calibri"/>
              <a:cs typeface="Calibri"/>
            </a:endParaRPr>
          </a:p>
          <a:p>
            <a:endParaRPr lang="en-US" dirty="0"/>
          </a:p>
          <a:p>
            <a:r>
              <a:rPr lang="en-US" b="1" dirty="0"/>
              <a:t>Say</a:t>
            </a:r>
          </a:p>
          <a:p>
            <a:r>
              <a:rPr lang="en-US" b="0" dirty="0"/>
              <a:t>Rhythm can be a great attention getter. You can mix up your clapping patterns and incorporate a rhythmic clap-back. Check out this video for some other ideas. </a:t>
            </a:r>
            <a:r>
              <a:rPr lang="en-US" b="0" i="1" dirty="0"/>
              <a:t>Play video.</a:t>
            </a:r>
            <a:endParaRPr lang="en-US" b="0" dirty="0"/>
          </a:p>
          <a:p>
            <a:endParaRPr lang="en-US" b="0" dirty="0"/>
          </a:p>
          <a:p>
            <a:r>
              <a:rPr lang="en-US" b="1" dirty="0"/>
              <a:t>Source</a:t>
            </a:r>
          </a:p>
          <a:p>
            <a:r>
              <a:rPr lang="en-US" b="0" dirty="0"/>
              <a:t>https://www.youtube.com/shorts/A2s-S2hpKJo</a:t>
            </a:r>
          </a:p>
        </p:txBody>
      </p:sp>
      <p:sp>
        <p:nvSpPr>
          <p:cNvPr id="4" name="Slide Number Placeholder 3"/>
          <p:cNvSpPr>
            <a:spLocks noGrp="1"/>
          </p:cNvSpPr>
          <p:nvPr>
            <p:ph type="sldNum" sz="quarter" idx="5"/>
          </p:nvPr>
        </p:nvSpPr>
        <p:spPr/>
        <p:txBody>
          <a:bodyPr/>
          <a:lstStyle/>
          <a:p>
            <a:fld id="{1BFF2413-6DBD-422A-9570-774272833638}" type="slidenum">
              <a:rPr lang="en-US" smtClean="0"/>
              <a:t>11</a:t>
            </a:fld>
            <a:endParaRPr lang="en-US"/>
          </a:p>
        </p:txBody>
      </p:sp>
    </p:spTree>
    <p:extLst>
      <p:ext uri="{BB962C8B-B14F-4D97-AF65-F5344CB8AC3E}">
        <p14:creationId xmlns:p14="http://schemas.microsoft.com/office/powerpoint/2010/main" val="1910837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2A506-BA2D-CE6F-B58C-99F921A96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3B013-D909-590B-855E-8AA0596A1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7CCC8-5927-5F5F-FAEA-B9EF48BE9C5B}"/>
              </a:ext>
            </a:extLst>
          </p:cNvPr>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7 mins </a:t>
            </a:r>
            <a:r>
              <a:rPr lang="en-US" sz="1200" b="0" i="1" u="none" strike="noStrike" dirty="0">
                <a:solidFill>
                  <a:srgbClr val="000000"/>
                </a:solidFill>
                <a:effectLst/>
                <a:latin typeface="Calibri"/>
                <a:cs typeface="Calibri"/>
              </a:rPr>
              <a:t>(3 slides)</a:t>
            </a:r>
            <a:endParaRPr lang="en-US" i="1" dirty="0"/>
          </a:p>
          <a:p>
            <a:pPr algn="l" rtl="0" fontAlgn="base"/>
            <a:r>
              <a:rPr lang="en-US" sz="1200" b="0" i="0" u="none" strike="noStrike" dirty="0">
                <a:solidFill>
                  <a:srgbClr val="000000"/>
                </a:solidFill>
                <a:effectLst/>
                <a:latin typeface="Calibri"/>
                <a:cs typeface="Calibri"/>
              </a:rPr>
              <a:t>0:33-0:40</a:t>
            </a:r>
            <a:r>
              <a:rPr lang="en-US" sz="1200" b="0" i="0" dirty="0">
                <a:solidFill>
                  <a:srgbClr val="444444"/>
                </a:solidFill>
                <a:effectLst/>
                <a:latin typeface="Calibri"/>
                <a:cs typeface="Calibri"/>
              </a:rPr>
              <a:t>​</a:t>
            </a:r>
            <a:endParaRPr lang="en-US" sz="1000" b="0" i="0" dirty="0">
              <a:solidFill>
                <a:srgbClr val="444444"/>
              </a:solidFill>
              <a:effectLst/>
              <a:latin typeface="Calibri"/>
              <a:cs typeface="Calibri"/>
            </a:endParaRPr>
          </a:p>
          <a:p>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In-Person Activity – Self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We’re going to do a quick self-reflection around how we provide support for our youth. Take your Self-Reflection and Evaluation Tool and look at the self-reflection column and think if you asked youth, and they were answering truthfully, would they say you provide support often, sometimes or rarely? Jot your answers on your handout. Your answers are just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Virtual Activity – Poll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are going to do a quick self-reflection poll. I want you to think about your youth – if you asked them, and they were answering truthfully, would they say you provide support often, sometimes or rarely? Your answers are 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Guide me through hard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Build my confidence to take charge of my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Stand up for me when I need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Put limits in place to keep me on track.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Often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Sometimes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Rarely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develop assets in youth when we provide support for them. Providing support is intentional it means: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Navigate - Guide me through hard situations and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Empower - Build my confidence to take charge of my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Advocate - Stand up for me when I need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Set boundaries - Put in place limits that keep me on track.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In-Person Activity – Sketching Blind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Click to display.</a:t>
            </a:r>
          </a:p>
          <a:p>
            <a:r>
              <a:rPr lang="en-US" sz="1200" b="0" i="0" u="none" dirty="0">
                <a:solidFill>
                  <a:srgbClr val="000000"/>
                </a:solidFill>
                <a:effectLst/>
                <a:latin typeface="Calibri" panose="020F0502020204030204" pitchFamily="34" charset="0"/>
              </a:rPr>
              <a:t>Grab some paper and something to write with</a:t>
            </a:r>
            <a:r>
              <a:rPr lang="en-US" dirty="0"/>
              <a:t>. While you do that, we are looking for a volunteer. We are going to give the volunteer an image. They are going to look at the image and describe it to all of you. With your paper and writing utensil, you are going to try to draw it.</a:t>
            </a:r>
          </a:p>
          <a:p>
            <a:endParaRPr lang="en-US" dirty="0"/>
          </a:p>
          <a:p>
            <a:r>
              <a:rPr lang="en-US" i="1" dirty="0"/>
              <a:t>Identify volunteer and give them time to describe and participants time to draw.</a:t>
            </a:r>
          </a:p>
          <a:p>
            <a:endParaRPr lang="en-US" i="1" dirty="0"/>
          </a:p>
          <a:p>
            <a:r>
              <a:rPr lang="en-US" i="0" dirty="0"/>
              <a:t>We are going to show off our pictures now. Let’s hold them up and look at what other people drew.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Virtual Activity – Sketching Blind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Click to display.</a:t>
            </a:r>
          </a:p>
          <a:p>
            <a:r>
              <a:rPr lang="en-US" sz="1200" b="0" i="0" u="none" dirty="0">
                <a:solidFill>
                  <a:srgbClr val="000000"/>
                </a:solidFill>
                <a:effectLst/>
                <a:latin typeface="Calibri" panose="020F0502020204030204" pitchFamily="34" charset="0"/>
              </a:rPr>
              <a:t>Grab some paper and something to write with</a:t>
            </a:r>
            <a:r>
              <a:rPr lang="en-US" dirty="0"/>
              <a:t>. While you do that, we are looking for a volunteer. We are going to send the volunteer an image in a direct chat. They are going to look at the image and then unmute themselves and describe it to all of you. With your paper and writing utensil, you are going to try to draw it.</a:t>
            </a:r>
          </a:p>
          <a:p>
            <a:endParaRPr lang="en-US" dirty="0"/>
          </a:p>
          <a:p>
            <a:r>
              <a:rPr lang="en-US" i="1" dirty="0"/>
              <a:t>Identify volunteer and give them time to describe and participants time to draw.</a:t>
            </a:r>
          </a:p>
          <a:p>
            <a:endParaRPr lang="en-US" i="1" dirty="0"/>
          </a:p>
          <a:p>
            <a:r>
              <a:rPr lang="en-US" i="0" dirty="0"/>
              <a:t>We are going to show off our pictures now. If you have a background on, you may need to either turn it off or place your picture in front of your body so that everyone can see it. Let’s hold them up and look at what other people drew.</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279C828B-D061-A3C4-350E-68E89FE1C27C}"/>
              </a:ext>
            </a:extLst>
          </p:cNvPr>
          <p:cNvSpPr>
            <a:spLocks noGrp="1"/>
          </p:cNvSpPr>
          <p:nvPr>
            <p:ph type="sldNum" sz="quarter" idx="5"/>
          </p:nvPr>
        </p:nvSpPr>
        <p:spPr/>
        <p:txBody>
          <a:bodyPr/>
          <a:lstStyle/>
          <a:p>
            <a:fld id="{A44DC22F-BBBF-9545-BEA6-DDEB9D9BC3E6}" type="slidenum">
              <a:rPr lang="en-US" smtClean="0"/>
              <a:t>12</a:t>
            </a:fld>
            <a:endParaRPr lang="en-US"/>
          </a:p>
        </p:txBody>
      </p:sp>
    </p:spTree>
    <p:extLst>
      <p:ext uri="{BB962C8B-B14F-4D97-AF65-F5344CB8AC3E}">
        <p14:creationId xmlns:p14="http://schemas.microsoft.com/office/powerpoint/2010/main" val="258478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Show off the image. Facilitate a discussion with the group with these questions to think about.</a:t>
            </a:r>
            <a:endParaRPr lang="en-US" sz="1200" b="0" i="0" u="non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What did the guide do that made it easier for you to draw? What did they do that made it harder?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Did the drawers do anything to make it easier or harder to guide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How could you expand on this activity if you had more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What is one thing you do in real life with friends to provide guidance or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Think of a time in the past when someone has helped you. What did they say or do that felt supportive and helpful?</a:t>
            </a:r>
            <a:endParaRPr lang="en-US" i="0" dirty="0"/>
          </a:p>
        </p:txBody>
      </p:sp>
      <p:sp>
        <p:nvSpPr>
          <p:cNvPr id="4" name="Slide Number Placeholder 3"/>
          <p:cNvSpPr>
            <a:spLocks noGrp="1"/>
          </p:cNvSpPr>
          <p:nvPr>
            <p:ph type="sldNum" sz="quarter" idx="5"/>
          </p:nvPr>
        </p:nvSpPr>
        <p:spPr/>
        <p:txBody>
          <a:bodyPr/>
          <a:lstStyle/>
          <a:p>
            <a:fld id="{A44DC22F-BBBF-9545-BEA6-DDEB9D9BC3E6}" type="slidenum">
              <a:rPr lang="en-US" smtClean="0"/>
              <a:t>13</a:t>
            </a:fld>
            <a:endParaRPr lang="en-US"/>
          </a:p>
        </p:txBody>
      </p:sp>
    </p:spTree>
    <p:extLst>
      <p:ext uri="{BB962C8B-B14F-4D97-AF65-F5344CB8AC3E}">
        <p14:creationId xmlns:p14="http://schemas.microsoft.com/office/powerpoint/2010/main" val="1106047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DF1D1-3468-F77C-6584-D6CF3F40D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D1B8D-FBB9-7591-6D25-4ABE04727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EC6CB-EF05-C84F-D5DB-83A3F59340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Another in-person way you could do this is assign partners and have one partner put on a blindfold. Have youth guide their partners to the target location without touching them. Youth can say things like “take 3 steps forward” or “turn left” to help them safely navigate.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dirty="0">
                <a:solidFill>
                  <a:srgbClr val="000000"/>
                </a:solidFill>
                <a:effectLst/>
                <a:latin typeface="Calibri" panose="020F0502020204030204" pitchFamily="34" charset="0"/>
              </a:rPr>
              <a:t>Providing support depends on what the other person needs in a relationship at a given time. Sometimes it’s helpful to be an advocate for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dirty="0">
                <a:solidFill>
                  <a:srgbClr val="000000"/>
                </a:solidFill>
                <a:effectLst/>
                <a:latin typeface="Calibri" panose="020F0502020204030204" pitchFamily="34" charset="0"/>
              </a:rPr>
              <a:t>someone and other times it’s best to help them empower themselves. Providing support can also help others achieve their goals. Sometimes we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dirty="0">
                <a:solidFill>
                  <a:srgbClr val="000000"/>
                </a:solidFill>
                <a:effectLst/>
                <a:latin typeface="Calibri" panose="020F0502020204030204" pitchFamily="34" charset="0"/>
              </a:rPr>
              <a:t>need guidance when we are setting goals. This fun, interactive activity gets youth thinking about how to best give someone guidance and how to navigate, building those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Questions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you help youth learn how to navigate difficult situations or systems?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you help young people build their confidence and feel empowered to achieve their goals?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kinds of material supports might young people need (e.g. food, materials, transportation) to be successful?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dirty="0">
                <a:solidFill>
                  <a:srgbClr val="000000"/>
                </a:solidFill>
                <a:effectLst/>
                <a:latin typeface="Calibri" panose="020F0502020204030204" pitchFamily="34"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Search Institute. “Developmental Relationships Brainstorm.” </a:t>
            </a:r>
            <a:r>
              <a:rPr lang="en-US" sz="1200" i="1" dirty="0">
                <a:effectLst/>
                <a:latin typeface="Times New Roman" panose="02020603050405020304" pitchFamily="18" charset="0"/>
              </a:rPr>
              <a:t>Search Institute</a:t>
            </a:r>
            <a:r>
              <a:rPr lang="en-US" sz="1200" dirty="0">
                <a:effectLst/>
                <a:latin typeface="Times New Roman" panose="02020603050405020304" pitchFamily="18" charset="0"/>
              </a:rPr>
              <a:t>, Search Institute, pub.search-institute.org/protected/intentional/Developmental_Relationships_Brainstorm.pdf?__</a:t>
            </a:r>
            <a:r>
              <a:rPr lang="en-US" sz="1200" dirty="0" err="1">
                <a:effectLst/>
                <a:latin typeface="Times New Roman" panose="02020603050405020304" pitchFamily="18" charset="0"/>
              </a:rPr>
              <a:t>hstc</a:t>
            </a:r>
            <a:r>
              <a:rPr lang="en-US" sz="1200" dirty="0">
                <a:effectLst/>
                <a:latin typeface="Times New Roman" panose="02020603050405020304" pitchFamily="18" charset="0"/>
              </a:rPr>
              <a:t>=75443661.1db14c5b158fd9e255280305635a47bb.1731358602431.1736536730168.1736775292686.8&amp;__hssc=75443661.3.1736775292686&amp;__hsfp=3011104808. Accessed 13 Jan.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dirty="0">
                <a:solidFill>
                  <a:srgbClr val="000000"/>
                </a:solidFill>
                <a:effectLst/>
                <a:latin typeface="Calibri" panose="020F0502020204030204" pitchFamily="34" charset="0"/>
              </a:rPr>
              <a:t>Search Institute. “Developmental Relationships.” Search Institute, 2024, searchinstitute.org/developmental-relationships.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Search Institute. </a:t>
            </a:r>
            <a:r>
              <a:rPr lang="en-US" sz="1200" i="1" dirty="0">
                <a:effectLst/>
                <a:latin typeface="Times New Roman" panose="02020603050405020304" pitchFamily="18" charset="0"/>
              </a:rPr>
              <a:t>Relationship Builder’s Guidebook</a:t>
            </a:r>
            <a:r>
              <a:rPr lang="en-US" sz="1200" dirty="0">
                <a:effectLst/>
                <a:latin typeface="Times New Roman" panose="02020603050405020304" pitchFamily="18" charset="0"/>
              </a:rPr>
              <a:t>. January 2021 Version ed., Minneapolis, MN, Search Institute, Jan.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C897113E-6240-AB6F-8EDB-4CBFB8FAD3C4}"/>
              </a:ext>
            </a:extLst>
          </p:cNvPr>
          <p:cNvSpPr>
            <a:spLocks noGrp="1"/>
          </p:cNvSpPr>
          <p:nvPr>
            <p:ph type="sldNum" sz="quarter" idx="5"/>
          </p:nvPr>
        </p:nvSpPr>
        <p:spPr/>
        <p:txBody>
          <a:bodyPr/>
          <a:lstStyle/>
          <a:p>
            <a:fld id="{A44DC22F-BBBF-9545-BEA6-DDEB9D9BC3E6}" type="slidenum">
              <a:rPr lang="en-US" smtClean="0"/>
              <a:t>14</a:t>
            </a:fld>
            <a:endParaRPr lang="en-US"/>
          </a:p>
        </p:txBody>
      </p:sp>
    </p:spTree>
    <p:extLst>
      <p:ext uri="{BB962C8B-B14F-4D97-AF65-F5344CB8AC3E}">
        <p14:creationId xmlns:p14="http://schemas.microsoft.com/office/powerpoint/2010/main" val="320359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1 mins </a:t>
            </a:r>
            <a:endParaRPr lang="en-US" i="1" dirty="0"/>
          </a:p>
          <a:p>
            <a:pPr algn="l" rtl="0" fontAlgn="base"/>
            <a:r>
              <a:rPr lang="en-US" sz="1200" b="0" i="0" u="none" strike="noStrike" dirty="0">
                <a:solidFill>
                  <a:srgbClr val="000000"/>
                </a:solidFill>
                <a:effectLst/>
                <a:latin typeface="Calibri"/>
                <a:cs typeface="Calibri"/>
              </a:rPr>
              <a:t>0:40-0:41</a:t>
            </a:r>
            <a:endParaRPr lang="en-US" sz="1000" b="0" i="0" dirty="0">
              <a:solidFill>
                <a:srgbClr val="444444"/>
              </a:solidFill>
              <a:effectLst/>
              <a:latin typeface="Calibri"/>
              <a:cs typeface="Calibri"/>
            </a:endParaRPr>
          </a:p>
          <a:p>
            <a:endParaRPr lang="en-US" dirty="0"/>
          </a:p>
          <a:p>
            <a:r>
              <a:rPr lang="en-US" b="1" dirty="0"/>
              <a:t>Say</a:t>
            </a:r>
          </a:p>
          <a:p>
            <a:r>
              <a:rPr lang="en-US" b="0" dirty="0"/>
              <a:t>The next attention getter in this collection is non-verbal, this one is going to require some introduction with your students, but can be a good way to bring down the energy level in your classroom.</a:t>
            </a:r>
          </a:p>
          <a:p>
            <a:endParaRPr lang="en-US" b="1" dirty="0"/>
          </a:p>
          <a:p>
            <a:r>
              <a:rPr lang="en-US" b="0" dirty="0"/>
              <a:t>Some other popular ones to try include: </a:t>
            </a:r>
            <a:r>
              <a:rPr lang="en-US" b="0" i="1" dirty="0"/>
              <a:t>Click to display each one.</a:t>
            </a:r>
          </a:p>
          <a:p>
            <a:pPr marL="171450" indent="-171450">
              <a:buFont typeface="Arial" panose="020B0604020202020204" pitchFamily="34" charset="0"/>
              <a:buChar char="•"/>
            </a:pPr>
            <a:r>
              <a:rPr lang="en-US" b="0" i="0" dirty="0"/>
              <a:t>Quiet coyote</a:t>
            </a:r>
          </a:p>
          <a:p>
            <a:pPr marL="171450" indent="-171450">
              <a:buFont typeface="Arial" panose="020B0604020202020204" pitchFamily="34" charset="0"/>
              <a:buChar char="•"/>
            </a:pPr>
            <a:r>
              <a:rPr lang="en-US" b="0" i="0" dirty="0"/>
              <a:t>Peace sign</a:t>
            </a:r>
          </a:p>
          <a:p>
            <a:pPr marL="171450" indent="-171450">
              <a:buFont typeface="Arial" panose="020B0604020202020204" pitchFamily="34" charset="0"/>
              <a:buChar char="•"/>
            </a:pPr>
            <a:r>
              <a:rPr lang="en-US" b="0" i="0" dirty="0"/>
              <a:t>Raised hand</a:t>
            </a:r>
            <a:br>
              <a:rPr lang="en-US" b="0" dirty="0"/>
            </a:br>
            <a:endParaRPr lang="en-US" b="0" dirty="0"/>
          </a:p>
          <a:p>
            <a:r>
              <a:rPr lang="en-US" b="1" dirty="0"/>
              <a:t>Source</a:t>
            </a:r>
          </a:p>
          <a:p>
            <a:r>
              <a:rPr lang="en-US" b="0" dirty="0"/>
              <a:t>https://www.youtube.com/shorts/BWubS16EzVo</a:t>
            </a:r>
          </a:p>
        </p:txBody>
      </p:sp>
      <p:sp>
        <p:nvSpPr>
          <p:cNvPr id="4" name="Slide Number Placeholder 3"/>
          <p:cNvSpPr>
            <a:spLocks noGrp="1"/>
          </p:cNvSpPr>
          <p:nvPr>
            <p:ph type="sldNum" sz="quarter" idx="5"/>
          </p:nvPr>
        </p:nvSpPr>
        <p:spPr/>
        <p:txBody>
          <a:bodyPr/>
          <a:lstStyle/>
          <a:p>
            <a:fld id="{1BFF2413-6DBD-422A-9570-774272833638}" type="slidenum">
              <a:rPr lang="en-US" smtClean="0"/>
              <a:t>15</a:t>
            </a:fld>
            <a:endParaRPr lang="en-US"/>
          </a:p>
        </p:txBody>
      </p:sp>
    </p:spTree>
    <p:extLst>
      <p:ext uri="{BB962C8B-B14F-4D97-AF65-F5344CB8AC3E}">
        <p14:creationId xmlns:p14="http://schemas.microsoft.com/office/powerpoint/2010/main" val="3196772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09BC3-407C-2FA5-D6F5-B54B1A19E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8C4CC-2FE6-C549-E699-2E1EA3BDD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114C2-2646-A11F-2B9F-611BE31D69BF}"/>
              </a:ext>
            </a:extLst>
          </p:cNvPr>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7 mins </a:t>
            </a:r>
            <a:r>
              <a:rPr lang="en-US" sz="1200" b="0" i="1" u="none" strike="noStrike" dirty="0">
                <a:solidFill>
                  <a:srgbClr val="000000"/>
                </a:solidFill>
                <a:effectLst/>
                <a:latin typeface="Calibri"/>
                <a:cs typeface="Calibri"/>
              </a:rPr>
              <a:t>(2 slides)</a:t>
            </a:r>
            <a:endParaRPr lang="en-US" i="1" dirty="0"/>
          </a:p>
          <a:p>
            <a:pPr algn="l" rtl="0" fontAlgn="base"/>
            <a:r>
              <a:rPr lang="en-US" sz="1200" b="0" i="0" u="none" strike="noStrike" dirty="0">
                <a:solidFill>
                  <a:srgbClr val="000000"/>
                </a:solidFill>
                <a:effectLst/>
                <a:latin typeface="Calibri"/>
                <a:cs typeface="Calibri"/>
              </a:rPr>
              <a:t>0:41-0:48</a:t>
            </a:r>
            <a:endParaRPr lang="en-US" sz="1000" b="0" i="0" dirty="0">
              <a:solidFill>
                <a:srgbClr val="444444"/>
              </a:solidFill>
              <a:effectLst/>
              <a:latin typeface="Calibri"/>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In-Person Activity – Self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We’re going to do a quick self-reflection around how we share power with our youth. Take your Self-Reflection and Evaluation Tool and look at the self-reflection column and think if you asked youth, and they were answering truthfully, would they say you share power often, sometimes or rarely? Jot your answers on your handout. Your answers are just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Virtual Activity – Poll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are going to do a quick self-reflection poll. I want you to think about your youth – if you asked them, and they were answering truthfully, would they say you share power often, sometimes or rarely? Your answers are 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Questions</a:t>
            </a:r>
          </a:p>
          <a:p>
            <a:pPr marL="0" marR="0" lvl="0" indent="0">
              <a:lnSpc>
                <a:spcPct val="107000"/>
              </a:lnSpc>
              <a:buFont typeface="Playfair Display" panose="00000500000000000000" pitchFamily="2" charset="0"/>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Treat me fairly.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buFont typeface="Playfair Display" panose="00000500000000000000" pitchFamily="2" charset="0"/>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Include me in decisions that affect 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buFont typeface="Playfair Display" panose="00000500000000000000" pitchFamily="2" charset="0"/>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Work with me to solve problems and reach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Aft>
                <a:spcPts val="800"/>
              </a:spcAft>
              <a:buFont typeface="Playfair Display" panose="00000500000000000000" pitchFamily="2" charset="0"/>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Let me lead the way sometimes.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Often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Sometimes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Rarely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develop assets in youth when we provide support for them. Providing support is intentional it means:</a:t>
            </a:r>
          </a:p>
          <a:p>
            <a:pPr marL="171450" indent="-171450">
              <a:buFont typeface="Arial,Sans-Serif" panose="020B0604020202020204" pitchFamily="34" charset="0"/>
              <a:buChar char="•"/>
              <a:defRPr/>
            </a:pPr>
            <a:r>
              <a:rPr lang="en-US" dirty="0">
                <a:solidFill>
                  <a:srgbClr val="000000"/>
                </a:solidFill>
              </a:rPr>
              <a:t>Respect me-Take me seriously and treat me fairly</a:t>
            </a:r>
            <a:endParaRPr lang="en-US" dirty="0">
              <a:solidFill>
                <a:srgbClr val="444444"/>
              </a:solidFill>
            </a:endParaRPr>
          </a:p>
          <a:p>
            <a:pPr marL="171450" indent="-171450">
              <a:buFont typeface="Arial,Sans-Serif" panose="020B0604020202020204" pitchFamily="34" charset="0"/>
              <a:buChar char="•"/>
              <a:defRPr/>
            </a:pPr>
            <a:r>
              <a:rPr lang="en-US" dirty="0">
                <a:solidFill>
                  <a:srgbClr val="000000"/>
                </a:solidFill>
              </a:rPr>
              <a:t>Include me-Involve me in decisions that affect me</a:t>
            </a:r>
            <a:endParaRPr lang="en-US" dirty="0">
              <a:solidFill>
                <a:srgbClr val="444444"/>
              </a:solidFill>
            </a:endParaRPr>
          </a:p>
          <a:p>
            <a:pPr marL="171450" indent="-171450">
              <a:buFont typeface="Arial,Sans-Serif" panose="020B0604020202020204" pitchFamily="34" charset="0"/>
              <a:buChar char="•"/>
              <a:defRPr/>
            </a:pPr>
            <a:r>
              <a:rPr lang="en-US" dirty="0">
                <a:solidFill>
                  <a:srgbClr val="000000"/>
                </a:solidFill>
              </a:rPr>
              <a:t>Collaborate-Work with me to solve problems and reach goals</a:t>
            </a:r>
            <a:endParaRPr lang="en-US" dirty="0">
              <a:solidFill>
                <a:srgbClr val="444444"/>
              </a:solidFill>
            </a:endParaRPr>
          </a:p>
          <a:p>
            <a:pPr marL="171450" indent="-171450">
              <a:buFont typeface="Arial,Sans-Serif" panose="020B0604020202020204" pitchFamily="34" charset="0"/>
              <a:buChar char="•"/>
              <a:defRPr/>
            </a:pPr>
            <a:r>
              <a:rPr lang="en-US" dirty="0">
                <a:solidFill>
                  <a:srgbClr val="000000"/>
                </a:solidFill>
              </a:rPr>
              <a:t>Let me lead-Create opportunities for me to take action and lead</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Activity – PSA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have a video to show you for this one of one way youth at </a:t>
            </a:r>
            <a:r>
              <a:rPr lang="en-US" b="0" i="0" dirty="0">
                <a:solidFill>
                  <a:srgbClr val="131313"/>
                </a:solidFill>
                <a:effectLst/>
                <a:latin typeface="Roboto" panose="02000000000000000000" pitchFamily="2" charset="0"/>
              </a:rPr>
              <a:t>Winter Gardens Elementary School in Montebello Unified School District were able to lead and talk about issues that matter to them.</a:t>
            </a:r>
          </a:p>
        </p:txBody>
      </p:sp>
      <p:sp>
        <p:nvSpPr>
          <p:cNvPr id="4" name="Slide Number Placeholder 3">
            <a:extLst>
              <a:ext uri="{FF2B5EF4-FFF2-40B4-BE49-F238E27FC236}">
                <a16:creationId xmlns:a16="http://schemas.microsoft.com/office/drawing/2014/main" id="{72AC9869-88C6-DD08-6F2B-BF47BB30E038}"/>
              </a:ext>
            </a:extLst>
          </p:cNvPr>
          <p:cNvSpPr>
            <a:spLocks noGrp="1"/>
          </p:cNvSpPr>
          <p:nvPr>
            <p:ph type="sldNum" sz="quarter" idx="5"/>
          </p:nvPr>
        </p:nvSpPr>
        <p:spPr/>
        <p:txBody>
          <a:bodyPr/>
          <a:lstStyle/>
          <a:p>
            <a:fld id="{A44DC22F-BBBF-9545-BEA6-DDEB9D9BC3E6}" type="slidenum">
              <a:rPr lang="en-US" smtClean="0"/>
              <a:t>16</a:t>
            </a:fld>
            <a:endParaRPr lang="en-US"/>
          </a:p>
        </p:txBody>
      </p:sp>
    </p:spTree>
    <p:extLst>
      <p:ext uri="{BB962C8B-B14F-4D97-AF65-F5344CB8AC3E}">
        <p14:creationId xmlns:p14="http://schemas.microsoft.com/office/powerpoint/2010/main" val="181066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09BC3-407C-2FA5-D6F5-B54B1A19E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8C4CC-2FE6-C549-E699-2E1EA3BDD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114C2-2646-A11F-2B9F-611BE31D69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Activity – Chat box/Discussion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have a video to show you for this one of one way youth at </a:t>
            </a:r>
            <a:r>
              <a:rPr lang="en-US" b="0" i="0" dirty="0">
                <a:solidFill>
                  <a:srgbClr val="131313"/>
                </a:solidFill>
                <a:effectLst/>
                <a:latin typeface="Roboto" panose="02000000000000000000" pitchFamily="2" charset="0"/>
              </a:rPr>
              <a:t>Winter Gardens Elementary School in Montebello Unified School District were able to lead and talk about issues that matter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Click to 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How could you use an activity like this to help students navigate hard situations they face?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might you demonstrate that you take youth’s ideas seriously?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might you actively involve young people in decision-making and/or collaborate with them to solve problems?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Are there opportunities to let young people take the lead?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dirty="0">
                <a:solidFill>
                  <a:srgbClr val="000000"/>
                </a:solidFill>
                <a:effectLst/>
                <a:latin typeface="Calibri" panose="020F0502020204030204" pitchFamily="34"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Search Institute. “Developmental Relationships Brainstorm.” </a:t>
            </a:r>
            <a:r>
              <a:rPr lang="en-US" sz="1200" i="1" dirty="0">
                <a:effectLst/>
                <a:latin typeface="Times New Roman" panose="02020603050405020304" pitchFamily="18" charset="0"/>
              </a:rPr>
              <a:t>Search Institute</a:t>
            </a:r>
            <a:r>
              <a:rPr lang="en-US" sz="1200" dirty="0">
                <a:effectLst/>
                <a:latin typeface="Times New Roman" panose="02020603050405020304" pitchFamily="18" charset="0"/>
              </a:rPr>
              <a:t>, Search Institute, pub.search-institute.org/protected/intentional/Developmental_Relationships_Brainstorm.pdf?__</a:t>
            </a:r>
            <a:r>
              <a:rPr lang="en-US" sz="1200" dirty="0" err="1">
                <a:effectLst/>
                <a:latin typeface="Times New Roman" panose="02020603050405020304" pitchFamily="18" charset="0"/>
              </a:rPr>
              <a:t>hstc</a:t>
            </a:r>
            <a:r>
              <a:rPr lang="en-US" sz="1200" dirty="0">
                <a:effectLst/>
                <a:latin typeface="Times New Roman" panose="02020603050405020304" pitchFamily="18" charset="0"/>
              </a:rPr>
              <a:t>=75443661.1db14c5b158fd9e255280305635a47bb.1731358602431.1736536730168.1736775292686.8&amp;__hssc=75443661.3.1736775292686&amp;__hsfp=3011104808. Accessed 13 Jan.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dirty="0">
                <a:solidFill>
                  <a:srgbClr val="000000"/>
                </a:solidFill>
                <a:effectLst/>
                <a:latin typeface="Calibri" panose="020F0502020204030204" pitchFamily="34" charset="0"/>
              </a:rPr>
              <a:t>Search Institute. “Developmental Relationships.” Search Institute, 2024, searchinstitute.org/developmental-relationships.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Search Institute. </a:t>
            </a:r>
            <a:r>
              <a:rPr lang="en-US" sz="1200" i="1" dirty="0">
                <a:effectLst/>
                <a:latin typeface="Times New Roman" panose="02020603050405020304" pitchFamily="18" charset="0"/>
              </a:rPr>
              <a:t>Relationship Builder’s Guidebook</a:t>
            </a:r>
            <a:r>
              <a:rPr lang="en-US" sz="1200" dirty="0">
                <a:effectLst/>
                <a:latin typeface="Times New Roman" panose="02020603050405020304" pitchFamily="18" charset="0"/>
              </a:rPr>
              <a:t>. January 2021 Version ed., Minneapolis, MN, Search Institute, Jan.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https://youtu.be/pr9Y5VAqI2g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72AC9869-88C6-DD08-6F2B-BF47BB30E038}"/>
              </a:ext>
            </a:extLst>
          </p:cNvPr>
          <p:cNvSpPr>
            <a:spLocks noGrp="1"/>
          </p:cNvSpPr>
          <p:nvPr>
            <p:ph type="sldNum" sz="quarter" idx="5"/>
          </p:nvPr>
        </p:nvSpPr>
        <p:spPr/>
        <p:txBody>
          <a:bodyPr/>
          <a:lstStyle/>
          <a:p>
            <a:fld id="{A44DC22F-BBBF-9545-BEA6-DDEB9D9BC3E6}" type="slidenum">
              <a:rPr lang="en-US" smtClean="0"/>
              <a:t>17</a:t>
            </a:fld>
            <a:endParaRPr lang="en-US"/>
          </a:p>
        </p:txBody>
      </p:sp>
    </p:spTree>
    <p:extLst>
      <p:ext uri="{BB962C8B-B14F-4D97-AF65-F5344CB8AC3E}">
        <p14:creationId xmlns:p14="http://schemas.microsoft.com/office/powerpoint/2010/main" val="3761738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1 mins</a:t>
            </a:r>
            <a:endParaRPr lang="en-US" dirty="0"/>
          </a:p>
          <a:p>
            <a:pPr algn="l" rtl="0" fontAlgn="base"/>
            <a:r>
              <a:rPr lang="en-US" dirty="0">
                <a:solidFill>
                  <a:srgbClr val="000000"/>
                </a:solidFill>
                <a:latin typeface="Calibri"/>
                <a:cs typeface="Calibri"/>
              </a:rPr>
              <a:t>0:48-0:49</a:t>
            </a:r>
            <a:endParaRPr lang="en-US" sz="1000" b="0" i="0" dirty="0">
              <a:solidFill>
                <a:srgbClr val="444444"/>
              </a:solidFill>
              <a:effectLst/>
              <a:latin typeface="Calibri"/>
              <a:cs typeface="Calibri"/>
            </a:endParaRPr>
          </a:p>
          <a:p>
            <a:endParaRPr lang="en-US" dirty="0"/>
          </a:p>
          <a:p>
            <a:r>
              <a:rPr lang="en-US" b="1" dirty="0"/>
              <a:t>Say</a:t>
            </a:r>
          </a:p>
          <a:p>
            <a:r>
              <a:rPr lang="en-US" b="0" dirty="0"/>
              <a:t>Here’s come camp staff sharing their favorite attention getters – these are also great OST attention getters.</a:t>
            </a:r>
          </a:p>
          <a:p>
            <a:endParaRPr lang="en-US" b="1" dirty="0"/>
          </a:p>
          <a:p>
            <a:r>
              <a:rPr lang="en-US" b="1" dirty="0"/>
              <a:t>Source</a:t>
            </a:r>
          </a:p>
          <a:p>
            <a:r>
              <a:rPr lang="en-US" b="0" dirty="0"/>
              <a:t>https://youtu.be/WCU2JMEgFVE</a:t>
            </a:r>
          </a:p>
        </p:txBody>
      </p:sp>
      <p:sp>
        <p:nvSpPr>
          <p:cNvPr id="4" name="Slide Number Placeholder 3"/>
          <p:cNvSpPr>
            <a:spLocks noGrp="1"/>
          </p:cNvSpPr>
          <p:nvPr>
            <p:ph type="sldNum" sz="quarter" idx="5"/>
          </p:nvPr>
        </p:nvSpPr>
        <p:spPr/>
        <p:txBody>
          <a:bodyPr/>
          <a:lstStyle/>
          <a:p>
            <a:fld id="{1BFF2413-6DBD-422A-9570-774272833638}" type="slidenum">
              <a:rPr lang="en-US" smtClean="0"/>
              <a:t>18</a:t>
            </a:fld>
            <a:endParaRPr lang="en-US"/>
          </a:p>
        </p:txBody>
      </p:sp>
    </p:spTree>
    <p:extLst>
      <p:ext uri="{BB962C8B-B14F-4D97-AF65-F5344CB8AC3E}">
        <p14:creationId xmlns:p14="http://schemas.microsoft.com/office/powerpoint/2010/main" val="4149984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BDC92-2520-2607-9FA3-E741A5548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65779-271A-9564-B94F-3BEA60BCD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383B7-B226-0517-58A2-79DD3662ECFB}"/>
              </a:ext>
            </a:extLst>
          </p:cNvPr>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7 mins</a:t>
            </a:r>
            <a:endParaRPr lang="en-US" dirty="0"/>
          </a:p>
          <a:p>
            <a:pPr algn="l" rtl="0" fontAlgn="base"/>
            <a:r>
              <a:rPr lang="en-US" sz="1200" b="0" i="0" u="none" strike="noStrike" dirty="0">
                <a:solidFill>
                  <a:srgbClr val="000000"/>
                </a:solidFill>
                <a:effectLst/>
                <a:latin typeface="Calibri"/>
                <a:cs typeface="Calibri"/>
              </a:rPr>
              <a:t>0:49-0:56</a:t>
            </a:r>
            <a:endParaRPr lang="en-US" sz="1000" b="0" i="0" dirty="0">
              <a:solidFill>
                <a:srgbClr val="444444"/>
              </a:solidFill>
              <a:effectLst/>
              <a:latin typeface="Calibri"/>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In-Person Activity – Self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We’re going to do a quick self-reflection around how we expand possibilities for our youth. Take your Self-Reflection and Evaluation Tool and look at the self-reflection column and think if you asked youth, and they were answering truthfully, would they say you expand their possibilities often, sometimes or rarely? Jot your answers on your handout. Your answers are just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Virtual Activity – Poll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are going to do a quick self-reflection poll. I want you to think about your youth – if you asked them, and they were answering truthfully, would they say you expand possibilities often, sometimes or rarely? Your answers are 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Questions</a:t>
            </a:r>
          </a:p>
          <a:p>
            <a:pPr marL="0" marR="0" lvl="0" indent="0">
              <a:lnSpc>
                <a:spcPct val="107000"/>
              </a:lnSpc>
              <a:buFont typeface="Playfair Display" panose="00000500000000000000" pitchFamily="2" charset="0"/>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Inspire me to see possibilities for my future.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buFont typeface="Playfair Display" panose="00000500000000000000" pitchFamily="2" charset="0"/>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Expose me to new ideas, experiences, and places.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Aft>
                <a:spcPts val="800"/>
              </a:spcAft>
              <a:buFont typeface="Playfair Display" panose="00000500000000000000" pitchFamily="2" charset="0"/>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Introduce me to people who can help me learn and grow.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Often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Sometimes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Rarely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dirty="0">
                <a:solidFill>
                  <a:srgbClr val="000000"/>
                </a:solidFill>
                <a:effectLst/>
                <a:latin typeface="Calibri" panose="020F050202020403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develop assets in youth when we expand possibilities for them. Expanding possibilities is intentional it means: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Inspire - Inspire me to see possibilities for my future.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Broaden horizons - Expose me to new ideas, experiences, and places.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Connect - Introduce me to people who can help me grow.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Activity – What I Am Curious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Our youth are curious! We can use that to expand their possibilities. We are going to do a Curious Wheel – we’ll spin the wheel and ask for a volunteer to ask the group a question about the topic the wheel lands on. What you share can be serious or funny. For example, if the category is “social media” you could say you’re curious how people decide to present themselves online v. in person. If you can’t think of anything you’re curious about in that category, you can spin one more time. You can drop your answers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Curious Wheel Link: https://wheelofnames.com/4em-2ua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Ask participants:</a:t>
            </a:r>
          </a:p>
          <a:p>
            <a:pPr algn="l"/>
            <a:r>
              <a:rPr lang="en-US" sz="1800" b="0" i="0" u="none" strike="noStrike" baseline="0" dirty="0">
                <a:solidFill>
                  <a:srgbClr val="404040"/>
                </a:solidFill>
                <a:latin typeface="Calibri" panose="020F0502020204030204" pitchFamily="34" charset="0"/>
              </a:rPr>
              <a:t>What ideas came up that you would be most curious to know more about?</a:t>
            </a:r>
          </a:p>
          <a:p>
            <a:pPr algn="l"/>
            <a:r>
              <a:rPr lang="en-US" sz="1800" b="0" i="0" u="none" strike="noStrike" baseline="0" dirty="0">
                <a:solidFill>
                  <a:srgbClr val="404040"/>
                </a:solidFill>
                <a:latin typeface="Calibri" panose="020F0502020204030204" pitchFamily="34" charset="0"/>
              </a:rPr>
              <a:t>Did someone want to learn about something you already know about?</a:t>
            </a:r>
          </a:p>
          <a:p>
            <a:pPr algn="l"/>
            <a:r>
              <a:rPr lang="en-US" sz="1800" b="0" i="0" u="none" strike="noStrike" baseline="0" dirty="0">
                <a:solidFill>
                  <a:srgbClr val="404040"/>
                </a:solidFill>
                <a:latin typeface="Calibri" panose="020F0502020204030204" pitchFamily="34" charset="0"/>
              </a:rPr>
              <a:t>How could you expand on this quick activity with youth or do a low-tech version? (Beach ball, paper plate spinner)</a:t>
            </a:r>
          </a:p>
          <a:p>
            <a:pPr algn="l"/>
            <a:endParaRPr lang="en-US" sz="1800" b="0" i="0" u="none" strike="noStrike" baseline="0" dirty="0">
              <a:solidFill>
                <a:srgbClr val="404040"/>
              </a:solidFill>
              <a:effectLst/>
              <a:latin typeface="Calibri" panose="020F0502020204030204" pitchFamily="34" charset="0"/>
            </a:endParaRPr>
          </a:p>
          <a:p>
            <a:pPr algn="l"/>
            <a:r>
              <a:rPr lang="en-US" sz="1800" b="0" i="0" u="none" strike="noStrike" baseline="0" dirty="0">
                <a:solidFill>
                  <a:srgbClr val="404040"/>
                </a:solidFill>
                <a:latin typeface="Calibri" panose="020F0502020204030204" pitchFamily="34" charset="0"/>
              </a:rPr>
              <a:t>Expanding Possibilities focuses on connecting people with new ideas, people, places and experiences. This activity prompts participants to generate new ideas about things they want to learn more about and how they might connect each other with new resources. It’s a great way to talk about careers and youth futures.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Questions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there opportunities to help young people imagine potential future pursuits?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might you expose young people to new ideas, experiences and/or places?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might you connect young people to others who can help them grow?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dirty="0">
                <a:solidFill>
                  <a:srgbClr val="000000"/>
                </a:solidFill>
                <a:effectLst/>
                <a:latin typeface="Calibri" panose="020F0502020204030204" pitchFamily="34"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Search Institute. “Developmental Relationships Brainstorm.” </a:t>
            </a:r>
            <a:r>
              <a:rPr lang="en-US" sz="1200" i="1" dirty="0">
                <a:effectLst/>
                <a:latin typeface="Times New Roman" panose="02020603050405020304" pitchFamily="18" charset="0"/>
              </a:rPr>
              <a:t>Search Institute</a:t>
            </a:r>
            <a:r>
              <a:rPr lang="en-US" sz="1200" dirty="0">
                <a:effectLst/>
                <a:latin typeface="Times New Roman" panose="02020603050405020304" pitchFamily="18" charset="0"/>
              </a:rPr>
              <a:t>, Search Institute, pub.search-institute.org/protected/intentional/Developmental_Relationships_Brainstorm.pdf?__</a:t>
            </a:r>
            <a:r>
              <a:rPr lang="en-US" sz="1200" dirty="0" err="1">
                <a:effectLst/>
                <a:latin typeface="Times New Roman" panose="02020603050405020304" pitchFamily="18" charset="0"/>
              </a:rPr>
              <a:t>hstc</a:t>
            </a:r>
            <a:r>
              <a:rPr lang="en-US" sz="1200" dirty="0">
                <a:effectLst/>
                <a:latin typeface="Times New Roman" panose="02020603050405020304" pitchFamily="18" charset="0"/>
              </a:rPr>
              <a:t>=75443661.1db14c5b158fd9e255280305635a47bb.1731358602431.1736536730168.1736775292686.8&amp;__hssc=75443661.3.1736775292686&amp;__hsfp=3011104808. Accessed 13 Jan.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dirty="0">
                <a:solidFill>
                  <a:srgbClr val="000000"/>
                </a:solidFill>
                <a:effectLst/>
                <a:latin typeface="Calibri" panose="020F0502020204030204" pitchFamily="34" charset="0"/>
              </a:rPr>
              <a:t>Search Institute. “Developmental Relationships.” Search Institute, 2024, searchinstitute.org/developmental-relationships.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Search Institute. </a:t>
            </a:r>
            <a:r>
              <a:rPr lang="en-US" sz="1200" i="1" dirty="0">
                <a:effectLst/>
                <a:latin typeface="Times New Roman" panose="02020603050405020304" pitchFamily="18" charset="0"/>
              </a:rPr>
              <a:t>Relationship Builder’s Guidebook</a:t>
            </a:r>
            <a:r>
              <a:rPr lang="en-US" sz="1200" dirty="0">
                <a:effectLst/>
                <a:latin typeface="Times New Roman" panose="02020603050405020304" pitchFamily="18" charset="0"/>
              </a:rPr>
              <a:t>. January 2021 Version ed., Minneapolis, MN, Search Institute, Jan.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8858D14-3958-61F5-D87B-9FB08F60EEA7}"/>
              </a:ext>
            </a:extLst>
          </p:cNvPr>
          <p:cNvSpPr>
            <a:spLocks noGrp="1"/>
          </p:cNvSpPr>
          <p:nvPr>
            <p:ph type="sldNum" sz="quarter" idx="5"/>
          </p:nvPr>
        </p:nvSpPr>
        <p:spPr/>
        <p:txBody>
          <a:bodyPr/>
          <a:lstStyle/>
          <a:p>
            <a:fld id="{A44DC22F-BBBF-9545-BEA6-DDEB9D9BC3E6}" type="slidenum">
              <a:rPr lang="en-US" smtClean="0"/>
              <a:t>19</a:t>
            </a:fld>
            <a:endParaRPr lang="en-US"/>
          </a:p>
        </p:txBody>
      </p:sp>
    </p:spTree>
    <p:extLst>
      <p:ext uri="{BB962C8B-B14F-4D97-AF65-F5344CB8AC3E}">
        <p14:creationId xmlns:p14="http://schemas.microsoft.com/office/powerpoint/2010/main" val="216093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0:01-0:01</a:t>
            </a:r>
          </a:p>
          <a:p>
            <a:pPr rtl="0" fontAlgn="base"/>
            <a:endParaRPr lang="en-US" sz="1200" b="1"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 strong start to the school year makes all the difference in your out-of-school time program. This session will give you some simple, ready-to-use activities that help youth connect with you and each other, creating a welcoming space from day one. You'll learn practical ways to get students' attention and understand what it looks like when youth are engaged.</a:t>
            </a:r>
            <a:endParaRPr lang="en-US" sz="1200" b="1" i="0" u="none" strike="noStrike"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Materials Needed</a:t>
            </a:r>
          </a:p>
          <a:p>
            <a:pPr rtl="0" fontAlgn="base"/>
            <a:r>
              <a:rPr lang="en-US" sz="1200" b="0" i="0" u="none" strike="noStrike" kern="1200" dirty="0">
                <a:solidFill>
                  <a:schemeClr val="tx1"/>
                </a:solidFill>
                <a:effectLst/>
                <a:latin typeface="+mn-lt"/>
                <a:ea typeface="+mn-ea"/>
                <a:cs typeface="+mn-cs"/>
              </a:rPr>
              <a:t>If you are facilitating this training in-person:</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Copies of the Self-Reflection and Evaluation tool for all participants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Copy of the mirror image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Curious wheel found at </a:t>
            </a:r>
            <a:r>
              <a:rPr lang="en-US" sz="1200" b="0" i="0" u="none" dirty="0">
                <a:solidFill>
                  <a:srgbClr val="000000"/>
                </a:solidFill>
                <a:effectLst/>
                <a:latin typeface="Calibri" panose="020F0502020204030204" pitchFamily="34" charset="0"/>
              </a:rPr>
              <a:t>https://wheelofnames.com/4em-2ua or you can customize your own</a:t>
            </a: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Blank paper for all participants and something to write with</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Audio and Wi-Fi to play videos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If you are facilitating this training virtually: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Prepare the polls on slides 8, 10, 12, 14, 16, 19</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Curious wheel found at </a:t>
            </a:r>
            <a:r>
              <a:rPr lang="en-US" sz="1200" b="0" i="0" u="none" dirty="0">
                <a:solidFill>
                  <a:srgbClr val="000000"/>
                </a:solidFill>
                <a:effectLst/>
                <a:latin typeface="Calibri" panose="020F0502020204030204" pitchFamily="34" charset="0"/>
              </a:rPr>
              <a:t>https://wheelofnames.com/4em-2ua or you can customize your own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rgbClr val="000000"/>
                </a:solidFill>
                <a:effectLst/>
                <a:latin typeface="Calibri" panose="020F0502020204030204" pitchFamily="34" charset="0"/>
                <a:ea typeface="+mn-ea"/>
                <a:cs typeface="+mn-cs"/>
              </a:rPr>
              <a:t>Mirror image activity found at https://drive.google.com/file/d/1gDpizNIGdOjL2liJAt3dX6MnylTlR_Gb/view?usp=drive_link or your can customize your own</a:t>
            </a: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1BFF2413-6DBD-422A-9570-774272833638}" type="slidenum">
              <a:rPr lang="en-US" smtClean="0"/>
              <a:t>2</a:t>
            </a:fld>
            <a:endParaRPr lang="en-US"/>
          </a:p>
        </p:txBody>
      </p:sp>
    </p:spTree>
    <p:extLst>
      <p:ext uri="{BB962C8B-B14F-4D97-AF65-F5344CB8AC3E}">
        <p14:creationId xmlns:p14="http://schemas.microsoft.com/office/powerpoint/2010/main" val="586758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1 mins </a:t>
            </a:r>
            <a:endParaRPr lang="en-US" i="1" dirty="0"/>
          </a:p>
          <a:p>
            <a:pPr algn="l" rtl="0" fontAlgn="base"/>
            <a:r>
              <a:rPr lang="en-US" dirty="0">
                <a:solidFill>
                  <a:srgbClr val="000000"/>
                </a:solidFill>
                <a:latin typeface="Calibri"/>
                <a:cs typeface="Calibri"/>
              </a:rPr>
              <a:t>0:56-0:57</a:t>
            </a:r>
            <a:endParaRPr lang="en-US" sz="1000" b="0" i="0" dirty="0">
              <a:solidFill>
                <a:srgbClr val="444444"/>
              </a:solidFill>
              <a:effectLst/>
              <a:latin typeface="Calibri"/>
              <a:cs typeface="Calibri"/>
            </a:endParaRPr>
          </a:p>
          <a:p>
            <a:endParaRPr lang="en-US" dirty="0"/>
          </a:p>
          <a:p>
            <a:r>
              <a:rPr lang="en-US" b="1" dirty="0"/>
              <a:t>Say</a:t>
            </a:r>
          </a:p>
          <a:p>
            <a:r>
              <a:rPr lang="en-US" b="0" dirty="0"/>
              <a:t>So you’ve tried some attention getters, maybe they’re working, maybe they’re not. Check out a recommendation on how to level up your call and response, getting better outcomes.</a:t>
            </a:r>
          </a:p>
          <a:p>
            <a:endParaRPr lang="en-US" b="0" dirty="0"/>
          </a:p>
          <a:p>
            <a:r>
              <a:rPr lang="en-US" b="1" dirty="0"/>
              <a:t>Source</a:t>
            </a:r>
          </a:p>
          <a:p>
            <a:r>
              <a:rPr lang="en-US" b="0" dirty="0"/>
              <a:t>https://www.tiktok.com/@darylwilliams__/video/7154139410693557550</a:t>
            </a:r>
          </a:p>
        </p:txBody>
      </p:sp>
      <p:sp>
        <p:nvSpPr>
          <p:cNvPr id="4" name="Slide Number Placeholder 3"/>
          <p:cNvSpPr>
            <a:spLocks noGrp="1"/>
          </p:cNvSpPr>
          <p:nvPr>
            <p:ph type="sldNum" sz="quarter" idx="5"/>
          </p:nvPr>
        </p:nvSpPr>
        <p:spPr/>
        <p:txBody>
          <a:bodyPr/>
          <a:lstStyle/>
          <a:p>
            <a:fld id="{1BFF2413-6DBD-422A-9570-774272833638}" type="slidenum">
              <a:rPr lang="en-US" smtClean="0"/>
              <a:t>20</a:t>
            </a:fld>
            <a:endParaRPr lang="en-US"/>
          </a:p>
        </p:txBody>
      </p:sp>
    </p:spTree>
    <p:extLst>
      <p:ext uri="{BB962C8B-B14F-4D97-AF65-F5344CB8AC3E}">
        <p14:creationId xmlns:p14="http://schemas.microsoft.com/office/powerpoint/2010/main" val="2970053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3 minutes</a:t>
            </a:r>
          </a:p>
          <a:p>
            <a:r>
              <a:rPr lang="en-US" b="0" dirty="0"/>
              <a:t>0:57-1:00</a:t>
            </a:r>
          </a:p>
          <a:p>
            <a:endParaRPr lang="en-US" b="0" dirty="0"/>
          </a:p>
          <a:p>
            <a:r>
              <a:rPr lang="en-US" b="1" dirty="0"/>
              <a:t>Say</a:t>
            </a:r>
          </a:p>
          <a:p>
            <a:r>
              <a:rPr lang="en-US" b="0" i="0" dirty="0"/>
              <a:t>To get you started with these strategies:</a:t>
            </a:r>
          </a:p>
          <a:p>
            <a:pPr marL="228600" indent="-228600">
              <a:buFont typeface="+mj-lt"/>
              <a:buAutoNum type="arabicPeriod"/>
            </a:pPr>
            <a:r>
              <a:rPr lang="en-US" b="0" i="0" dirty="0"/>
              <a:t>Teach and try one new attention getter this week</a:t>
            </a:r>
          </a:p>
          <a:p>
            <a:pPr marL="228600" indent="-228600">
              <a:buFont typeface="+mj-lt"/>
              <a:buAutoNum type="arabicPeriod"/>
            </a:pPr>
            <a:r>
              <a:rPr lang="en-US" b="0" i="0" dirty="0"/>
              <a:t>Try one activity to build relationships</a:t>
            </a:r>
          </a:p>
          <a:p>
            <a:pPr marL="228600" indent="-228600">
              <a:buFont typeface="+mj-lt"/>
              <a:buAutoNum type="arabicPeriod"/>
            </a:pPr>
            <a:r>
              <a:rPr lang="en-US" b="0" i="0" dirty="0"/>
              <a:t>Implement one approach with a youth that you want to build your relationship with</a:t>
            </a:r>
          </a:p>
        </p:txBody>
      </p:sp>
      <p:sp>
        <p:nvSpPr>
          <p:cNvPr id="4" name="Slide Number Placeholder 3"/>
          <p:cNvSpPr>
            <a:spLocks noGrp="1"/>
          </p:cNvSpPr>
          <p:nvPr>
            <p:ph type="sldNum" sz="quarter" idx="5"/>
          </p:nvPr>
        </p:nvSpPr>
        <p:spPr/>
        <p:txBody>
          <a:bodyPr/>
          <a:lstStyle/>
          <a:p>
            <a:fld id="{1BFF2413-6DBD-422A-9570-774272833638}" type="slidenum">
              <a:rPr lang="en-US" smtClean="0"/>
              <a:t>21</a:t>
            </a:fld>
            <a:endParaRPr lang="en-US"/>
          </a:p>
        </p:txBody>
      </p:sp>
    </p:spTree>
    <p:extLst>
      <p:ext uri="{BB962C8B-B14F-4D97-AF65-F5344CB8AC3E}">
        <p14:creationId xmlns:p14="http://schemas.microsoft.com/office/powerpoint/2010/main" val="105032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0:05-0:07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u="none" dirty="0"/>
              <a:t>Say</a:t>
            </a:r>
          </a:p>
          <a:p>
            <a:r>
              <a:rPr lang="en-US" dirty="0"/>
              <a:t>Let’s take a moment to start with what youth engagement is not. </a:t>
            </a:r>
          </a:p>
          <a:p>
            <a:endParaRPr lang="en-US" dirty="0"/>
          </a:p>
          <a:p>
            <a:r>
              <a:rPr lang="en-US" dirty="0"/>
              <a:t>Youth engagement is not compliance.</a:t>
            </a:r>
          </a:p>
          <a:p>
            <a:r>
              <a:rPr lang="en-US" dirty="0"/>
              <a:t>Just because a young person is sitting quietly, nodding along, or completing activities doesn’t mean they’re engaged. That might just mean they’re compliant – they’re doing what they’re told. But engagement isn’t about obedience. Engagement is about investment. When youth are truly engaged, they’re thinking, questioning, contributing, and connecting what they’re doing to something that matters to them.</a:t>
            </a:r>
          </a:p>
          <a:p>
            <a:endParaRPr lang="en-US" dirty="0"/>
          </a:p>
          <a:p>
            <a:r>
              <a:rPr lang="en-US" dirty="0"/>
              <a:t>Youth engagement is also not busy work.</a:t>
            </a:r>
          </a:p>
          <a:p>
            <a:r>
              <a:rPr lang="en-US" dirty="0"/>
              <a:t>Giving youth something to do just to keep them occupied doesn’t make it meaningful. Whether it’s coloring pages, worksheets, or repetitive tasks, if the activity doesn’t have purpose, choice, or challenge, it’s not engagement. In fact, it can actually have the opposite effect, leading to boredom, frustration, or checked-out behavior.</a:t>
            </a:r>
          </a:p>
          <a:p>
            <a:endParaRPr lang="en-US" dirty="0"/>
          </a:p>
          <a:p>
            <a:r>
              <a:rPr lang="en-US" dirty="0"/>
              <a:t>Youth engagement is not just about rewards or tokenism.</a:t>
            </a:r>
          </a:p>
          <a:p>
            <a:r>
              <a:rPr lang="en-US" dirty="0"/>
              <a:t>Giving out prizes, points, or pizza might get participation, but it doesn’t guarantee engagement. External rewards can motivate short-term behavior, but they don’t build long-term interest or ownership. Similarly, inviting one young person to speak on behalf of many, or adding a youth voice just to check a box, isn’t real engagement either. True engagement means involving youth in shaping decisions, not just reacting to them. It’s about meaningful participation, not just appearance.</a:t>
            </a:r>
          </a:p>
        </p:txBody>
      </p:sp>
      <p:sp>
        <p:nvSpPr>
          <p:cNvPr id="4" name="Slide Number Placeholder 3"/>
          <p:cNvSpPr>
            <a:spLocks noGrp="1"/>
          </p:cNvSpPr>
          <p:nvPr>
            <p:ph type="sldNum" sz="quarter" idx="5"/>
          </p:nvPr>
        </p:nvSpPr>
        <p:spPr/>
        <p:txBody>
          <a:bodyPr/>
          <a:lstStyle/>
          <a:p>
            <a:fld id="{A44DC22F-BBBF-9545-BEA6-DDEB9D9BC3E6}" type="slidenum">
              <a:rPr lang="en-US" smtClean="0"/>
              <a:t>3</a:t>
            </a:fld>
            <a:endParaRPr lang="en-US"/>
          </a:p>
        </p:txBody>
      </p:sp>
    </p:spTree>
    <p:extLst>
      <p:ext uri="{BB962C8B-B14F-4D97-AF65-F5344CB8AC3E}">
        <p14:creationId xmlns:p14="http://schemas.microsoft.com/office/powerpoint/2010/main" val="2376919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a:p>
            <a:r>
              <a:rPr lang="en-US" u="none" dirty="0"/>
              <a:t>2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0:07-0:09</a:t>
            </a:r>
          </a:p>
          <a:p>
            <a:endParaRPr lang="en-US" dirty="0"/>
          </a:p>
          <a:p>
            <a:r>
              <a:rPr lang="en-US" b="1" u="none" dirty="0"/>
              <a:t>Say</a:t>
            </a:r>
          </a:p>
          <a:p>
            <a:r>
              <a:rPr lang="en-US" dirty="0"/>
              <a:t>When we talk about youth engagement, it’s easy to focus on what’s happening in the moment and all the things we’ve already talked about today like: Are they participating? Are they interested? Are they showing up? But real engagement does more than just help a program run smoothly. It lays the foundation for life-long growth. When we invest in connection, motivation, and agency, we’re helping young people build the mindset and skills they’ll carry with them far beyond our programs.</a:t>
            </a:r>
          </a:p>
          <a:p>
            <a:endParaRPr lang="en-US" dirty="0"/>
          </a:p>
          <a:p>
            <a:r>
              <a:rPr lang="en-US" dirty="0"/>
              <a:t>Youth who experience real choice, voice, and leadership begin to see themselves as capable decision-makers. They learn how to assess options, advocate for their needs, and take initiative. These are essential life skills, whether they’re choosing a college, applying for a job, or navigating relationships.</a:t>
            </a:r>
          </a:p>
          <a:p>
            <a:endParaRPr lang="en-US" dirty="0"/>
          </a:p>
          <a:p>
            <a:r>
              <a:rPr lang="en-US" dirty="0"/>
              <a:t>In engaging environments, youth practice collaboration, problem-solving, communication, and persistence. They learn how to manage frustration, work through challenges, and reflect on what they’ve learned. These aren’t just 'program skills’ they’re human skills that set the stage for success in school, work, and life.</a:t>
            </a:r>
          </a:p>
          <a:p>
            <a:endParaRPr lang="en-US" dirty="0"/>
          </a:p>
          <a:p>
            <a:r>
              <a:rPr lang="en-US" dirty="0"/>
              <a:t>Engagement fosters a sense of purpose. When youth are emotionally invested, when they connect what they’re doing to what they care about, they start to ask bigger questions like: Who am I? What do I value? How can I contribute? A sense of purpose isn’t something we give them but it is something we can help them discover through meaningful experiences and opportunities to make an impact.</a:t>
            </a:r>
          </a:p>
          <a:p>
            <a:endParaRPr lang="en-US" dirty="0"/>
          </a:p>
          <a:p>
            <a:r>
              <a:rPr lang="en-US" dirty="0"/>
              <a:t>So yes, engagement helps your program run better today. But more importantly, it helps young people grow into adults who are self-directed, skilled, and grounded in purpose. And that’s a powerful legacy.</a:t>
            </a:r>
          </a:p>
        </p:txBody>
      </p:sp>
      <p:sp>
        <p:nvSpPr>
          <p:cNvPr id="4" name="Slide Number Placeholder 3"/>
          <p:cNvSpPr>
            <a:spLocks noGrp="1"/>
          </p:cNvSpPr>
          <p:nvPr>
            <p:ph type="sldNum" sz="quarter" idx="5"/>
          </p:nvPr>
        </p:nvSpPr>
        <p:spPr/>
        <p:txBody>
          <a:bodyPr/>
          <a:lstStyle/>
          <a:p>
            <a:fld id="{A44DC22F-BBBF-9545-BEA6-DDEB9D9BC3E6}" type="slidenum">
              <a:rPr lang="en-US" smtClean="0"/>
              <a:t>4</a:t>
            </a:fld>
            <a:endParaRPr lang="en-US"/>
          </a:p>
        </p:txBody>
      </p:sp>
    </p:spTree>
    <p:extLst>
      <p:ext uri="{BB962C8B-B14F-4D97-AF65-F5344CB8AC3E}">
        <p14:creationId xmlns:p14="http://schemas.microsoft.com/office/powerpoint/2010/main" val="1785780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2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0:09-0:11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Say</a:t>
            </a:r>
          </a:p>
          <a:p>
            <a:r>
              <a:rPr lang="en-US" dirty="0"/>
              <a:t>When we talk about youth engagement in OST, we’re not just talking about whether kids are showing up or behaving. We’re talking about whether they feel invested, inspired, and empowered. That’s where the three pillars of engagement come in: connection, motivation, and agency. These are the foundations that help youth go from just attending a program to wanting to be there, and thriving while they are.</a:t>
            </a:r>
          </a:p>
          <a:p>
            <a:endParaRPr lang="en-US" dirty="0"/>
          </a:p>
          <a:p>
            <a:r>
              <a:rPr lang="en-US" dirty="0"/>
              <a:t>First, connection. This is all about relationships. Youth need to feel safe, seen, and valued. That could mean a strong relationship with a staff member, a sense of belonging with peers, or a personal connection to the activity itself. Without connection, it’s hard to care. And when youth feel disconnected, engagement quickly fades.</a:t>
            </a:r>
          </a:p>
          <a:p>
            <a:endParaRPr lang="en-US" dirty="0"/>
          </a:p>
          <a:p>
            <a:r>
              <a:rPr lang="en-US" dirty="0"/>
              <a:t>Second, motivation. Motivation is the spark; it’s the internal drive that keeps youth curious and committed. We build motivation by making learning relevant, offering meaningful challenges, and helping youth see progress. It’s not about forcing participation, but instead it’s about fueling it.</a:t>
            </a:r>
          </a:p>
          <a:p>
            <a:endParaRPr lang="en-US" dirty="0"/>
          </a:p>
          <a:p>
            <a:r>
              <a:rPr lang="en-US" dirty="0"/>
              <a:t>And third, agency. Agency is the sense that my voice matters and my choices shape my experience. When youth have agency, they’re not just following directions –they’re contributing ideas, solving problems, and making decisions. Agency turns passive participants into active leaders.</a:t>
            </a:r>
          </a:p>
          <a:p>
            <a:endParaRPr lang="en-US" dirty="0"/>
          </a:p>
          <a:p>
            <a:r>
              <a:rPr lang="en-US" dirty="0"/>
              <a:t>When all three pillars are strong – connection, motivation, and agency – youth engagement becomes powerful, personal, and lasting. That’s what we’re working toward in every program, every day. </a:t>
            </a:r>
          </a:p>
        </p:txBody>
      </p:sp>
      <p:sp>
        <p:nvSpPr>
          <p:cNvPr id="4" name="Slide Number Placeholder 3"/>
          <p:cNvSpPr>
            <a:spLocks noGrp="1"/>
          </p:cNvSpPr>
          <p:nvPr>
            <p:ph type="sldNum" sz="quarter" idx="5"/>
          </p:nvPr>
        </p:nvSpPr>
        <p:spPr/>
        <p:txBody>
          <a:bodyPr/>
          <a:lstStyle/>
          <a:p>
            <a:fld id="{A44DC22F-BBBF-9545-BEA6-DDEB9D9BC3E6}" type="slidenum">
              <a:rPr lang="en-US" smtClean="0"/>
              <a:t>5</a:t>
            </a:fld>
            <a:endParaRPr lang="en-US"/>
          </a:p>
        </p:txBody>
      </p:sp>
    </p:spTree>
    <p:extLst>
      <p:ext uri="{BB962C8B-B14F-4D97-AF65-F5344CB8AC3E}">
        <p14:creationId xmlns:p14="http://schemas.microsoft.com/office/powerpoint/2010/main" val="1050037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5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0:11-0:16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Let’s start with attention getters. We’ve all heard these, whether you’ve been working in OST one week or 10 years. They can be simple, like “1-2-3, eyes on me” but they have real purpose. Let’s look at the purposes of attention getters: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First, attention getters remind youth of norms. “1-2-3, eyes on me”, while catchy and it rhymes at its root reminds youth of the expectation to look and listen to the leader.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Second, they refocus attention, they bring youth from their individual conversations to the group conversation. “1-2-3, eyes on me” helps support this by redirecting the focus to one common point in the room.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Attention getters can also be a great way to manage transitions. Often after we give instructions, there will be several minutes of noise as youth move and navigate those instructions. Attention getters can help function as the end of the transition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Finally, the most effective transition getters also improve engagement, they get students excited about what they’re going to do next. This takes an attention getters that’s a little more intricate than “1-2-3, eyes on me.” What about this call &amp; response where you say, “</a:t>
            </a:r>
            <a:r>
              <a:rPr lang="en-US" dirty="0"/>
              <a:t>Up next, you’re going to...” and the youth say, “...find out something that might surprise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u="none" dirty="0"/>
              <a:t>We’ve got a few examples for younger students and a few examples for high school students that we’re going to look at now. Let’s start with the younger students – this educator has a whole list of attention getters he uses. Then we’re going to see how a high school educator thinks about this, with a little bit of a different twist that focuses more on improving engagement.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none" dirty="0"/>
              <a:t>Ask </a:t>
            </a:r>
            <a:r>
              <a:rPr lang="en-US" b="0" u="none" dirty="0"/>
              <a:t>Now we want to hear from you, what attention getters are you using in your classroom. You can share in the chat or unmute and share.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u="none" dirty="0"/>
              <a:t>This is a great start, we’re going to share some more as we go through today’s session so we have a whole arsenal of attention getters – why? Because they stop working when they get old and boring.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none" dirty="0"/>
              <a:t>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u="none" dirty="0"/>
              <a:t>https://www.youtube.com/shorts/EeRGj_AUtC0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u="none" dirty="0"/>
              <a:t>https://www.tiktok.com/@tisdrj/video/7262876592265907499?is_from_webapp=1&amp;web_id=7504304506441483806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p:txBody>
      </p:sp>
      <p:sp>
        <p:nvSpPr>
          <p:cNvPr id="4" name="Slide Number Placeholder 3"/>
          <p:cNvSpPr>
            <a:spLocks noGrp="1"/>
          </p:cNvSpPr>
          <p:nvPr>
            <p:ph type="sldNum" sz="quarter" idx="5"/>
          </p:nvPr>
        </p:nvSpPr>
        <p:spPr/>
        <p:txBody>
          <a:bodyPr/>
          <a:lstStyle/>
          <a:p>
            <a:fld id="{1BFF2413-6DBD-422A-9570-774272833638}" type="slidenum">
              <a:rPr lang="en-US" smtClean="0"/>
              <a:t>6</a:t>
            </a:fld>
            <a:endParaRPr lang="en-US"/>
          </a:p>
        </p:txBody>
      </p:sp>
    </p:spTree>
    <p:extLst>
      <p:ext uri="{BB962C8B-B14F-4D97-AF65-F5344CB8AC3E}">
        <p14:creationId xmlns:p14="http://schemas.microsoft.com/office/powerpoint/2010/main" val="2359542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1 min</a:t>
            </a:r>
            <a:endParaRPr lang="en-US" dirty="0"/>
          </a:p>
          <a:p>
            <a:pPr algn="l" rtl="0" fontAlgn="base"/>
            <a:r>
              <a:rPr lang="en-US" sz="1200" b="0" i="0" u="none" strike="noStrike" dirty="0">
                <a:solidFill>
                  <a:srgbClr val="000000"/>
                </a:solidFill>
                <a:effectLst/>
                <a:latin typeface="Calibri"/>
                <a:cs typeface="Calibri"/>
              </a:rPr>
              <a:t>0:16-0:17</a:t>
            </a:r>
            <a:r>
              <a:rPr lang="en-US" sz="1200" b="0" i="0" dirty="0">
                <a:solidFill>
                  <a:srgbClr val="444444"/>
                </a:solidFill>
                <a:effectLst/>
                <a:latin typeface="Calibri"/>
                <a:cs typeface="Calibri"/>
              </a:rPr>
              <a:t>​</a:t>
            </a:r>
            <a:endParaRPr lang="en-US" sz="1000" b="0" i="0" dirty="0">
              <a:solidFill>
                <a:srgbClr val="444444"/>
              </a:solidFill>
              <a:effectLst/>
              <a:latin typeface="Calibri"/>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Say</a:t>
            </a:r>
          </a:p>
          <a:p>
            <a:pPr algn="l"/>
            <a:r>
              <a:rPr lang="en-US" sz="1800" b="0" i="0" u="none" strike="noStrike" baseline="0" dirty="0">
                <a:solidFill>
                  <a:srgbClr val="404040"/>
                </a:solidFill>
                <a:latin typeface="Calibri" panose="020F0502020204030204" pitchFamily="34" charset="0"/>
              </a:rPr>
              <a:t>Today we’re going to invite you to be more intentional and inclusive in how you relate to each other, with a goal of deepening and strengthening the relationships that young people experience in their lives. It gives two ways to nurture developmental relationships with and among young people:</a:t>
            </a:r>
          </a:p>
          <a:p>
            <a:pPr algn="l"/>
            <a:endParaRPr lang="en-US" sz="1800" b="0" i="0" u="none" strike="noStrike" baseline="0" dirty="0">
              <a:solidFill>
                <a:srgbClr val="404040"/>
              </a:solidFill>
              <a:latin typeface="Calibri" panose="020F0502020204030204" pitchFamily="34" charset="0"/>
            </a:endParaRPr>
          </a:p>
          <a:p>
            <a:pPr marL="285750" indent="-285750" algn="l">
              <a:buFont typeface="Arial" panose="020B0604020202020204" pitchFamily="34" charset="0"/>
              <a:buChar char="•"/>
            </a:pPr>
            <a:r>
              <a:rPr lang="en-US" sz="1800" b="0" i="0" u="none" strike="noStrike" baseline="0" dirty="0">
                <a:solidFill>
                  <a:srgbClr val="404040"/>
                </a:solidFill>
                <a:latin typeface="Calibri" panose="020F0502020204030204" pitchFamily="34" charset="0"/>
              </a:rPr>
              <a:t>Structured </a:t>
            </a:r>
            <a:r>
              <a:rPr lang="en-US" sz="1800" b="1" i="0" u="none" strike="noStrike" baseline="0" dirty="0">
                <a:solidFill>
                  <a:srgbClr val="404040"/>
                </a:solidFill>
                <a:latin typeface="Calibri-Bold"/>
              </a:rPr>
              <a:t>activities </a:t>
            </a:r>
            <a:r>
              <a:rPr lang="en-US" sz="1800" b="0" i="0" u="none" strike="noStrike" baseline="0" dirty="0">
                <a:solidFill>
                  <a:srgbClr val="404040"/>
                </a:solidFill>
                <a:latin typeface="Calibri" panose="020F0502020204030204" pitchFamily="34" charset="0"/>
              </a:rPr>
              <a:t>that create personal connections with and among young people that bring the five elements of Search Institute’s Developmental Relationships Framework to life.</a:t>
            </a:r>
          </a:p>
          <a:p>
            <a:pPr marL="285750" indent="-285750" algn="l">
              <a:buFont typeface="Arial" panose="020B0604020202020204" pitchFamily="34" charset="0"/>
              <a:buChar char="•"/>
            </a:pPr>
            <a:r>
              <a:rPr lang="en-US" sz="1800" b="0" i="0" u="none" strike="noStrike" baseline="0" dirty="0">
                <a:solidFill>
                  <a:srgbClr val="404040"/>
                </a:solidFill>
                <a:latin typeface="Calibri" panose="020F0502020204030204" pitchFamily="34" charset="0"/>
              </a:rPr>
              <a:t>Everyday </a:t>
            </a:r>
            <a:r>
              <a:rPr lang="en-US" sz="1800" b="1" i="0" u="none" strike="noStrike" baseline="0" dirty="0">
                <a:solidFill>
                  <a:srgbClr val="404040"/>
                </a:solidFill>
                <a:latin typeface="Calibri-Bold"/>
              </a:rPr>
              <a:t>approaches </a:t>
            </a:r>
            <a:r>
              <a:rPr lang="en-US" sz="1800" b="0" i="0" u="none" strike="noStrike" baseline="0" dirty="0">
                <a:solidFill>
                  <a:srgbClr val="404040"/>
                </a:solidFill>
                <a:latin typeface="Calibri" panose="020F0502020204030204" pitchFamily="34" charset="0"/>
              </a:rPr>
              <a:t>that help integrate the five elements of the Developmental Relationships Framework into programs, curricula, and practice.</a:t>
            </a:r>
          </a:p>
          <a:p>
            <a:pPr marL="0" indent="0" algn="l">
              <a:buFont typeface="Arial" panose="020B0604020202020204" pitchFamily="34" charset="0"/>
              <a:buNone/>
            </a:pPr>
            <a:endParaRPr lang="en-US" sz="1800" b="0" i="0" u="none" strike="noStrike" baseline="0" dirty="0">
              <a:solidFill>
                <a:srgbClr val="40404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dirty="0">
                <a:solidFill>
                  <a:srgbClr val="000000"/>
                </a:solidFill>
                <a:effectLst/>
                <a:latin typeface="Calibri" panose="020F0502020204030204" pitchFamily="34" charset="0"/>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Search Institute. </a:t>
            </a:r>
            <a:r>
              <a:rPr lang="en-US" sz="1200" i="1" dirty="0">
                <a:effectLst/>
                <a:latin typeface="Times New Roman" panose="02020603050405020304" pitchFamily="18" charset="0"/>
              </a:rPr>
              <a:t>Relationship Builder’s Guidebook</a:t>
            </a:r>
            <a:r>
              <a:rPr lang="en-US" sz="1200" dirty="0">
                <a:effectLst/>
                <a:latin typeface="Times New Roman" panose="02020603050405020304" pitchFamily="18" charset="0"/>
              </a:rPr>
              <a:t>. January 2021 Version ed., Minneapolis, MN, Search Institute, Jan. 2021.</a:t>
            </a:r>
          </a:p>
          <a:p>
            <a:pPr marL="0" indent="0" algn="l">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44DC22F-BBBF-9545-BEA6-DDEB9D9BC3E6}" type="slidenum">
              <a:rPr lang="en-US" smtClean="0"/>
              <a:t>7</a:t>
            </a:fld>
            <a:endParaRPr lang="en-US"/>
          </a:p>
        </p:txBody>
      </p:sp>
    </p:spTree>
    <p:extLst>
      <p:ext uri="{BB962C8B-B14F-4D97-AF65-F5344CB8AC3E}">
        <p14:creationId xmlns:p14="http://schemas.microsoft.com/office/powerpoint/2010/main" val="552302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7 mins</a:t>
            </a:r>
            <a:endParaRPr lang="en-US" dirty="0"/>
          </a:p>
          <a:p>
            <a:pPr algn="l" rtl="0" fontAlgn="base"/>
            <a:r>
              <a:rPr lang="en-US" sz="1200" b="0" i="0" u="none" strike="noStrike" dirty="0">
                <a:solidFill>
                  <a:srgbClr val="000000"/>
                </a:solidFill>
                <a:effectLst/>
                <a:latin typeface="Calibri"/>
                <a:cs typeface="Calibri"/>
              </a:rPr>
              <a:t>0:17-0:24</a:t>
            </a:r>
            <a:endParaRPr lang="en-US" sz="1000" b="0" i="0" dirty="0">
              <a:solidFill>
                <a:srgbClr val="444444"/>
              </a:solidFill>
              <a:effectLst/>
              <a:latin typeface="Calibri"/>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In-Person Activity – Self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We’re going to do a quick self-reflection around how we express care for our youth. Take your Self-Reflection and Evaluation Tool and look at the self-reflection column and think if you asked youth, and they were answering truthfully, would they say you express care often, sometimes or rarely? Jot your answers on your handout. Your answers are just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Virtual Activity – Poll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are going to do a quick self-reflection poll. I want you to think about your youth – if you asked them, and they were answering truthfully, would they say you express care often, sometimes or rarely? Your answers are 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Show me that I can trust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Really pay attention when we are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Make me feel like you really know me and value 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Show me that you enjoy being with 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Praise my efforts and achievements.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Often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Sometimes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Rarely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We develop assets in youth when we express care for them. Care is intentional it means: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Be dependable - Be someone I can trust.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Listen - Really pay attention when we are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Believe in me - Make me feel known and valued.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Be warm - Show me you enjoy being with 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Encourage - Praise me for my efforts and achievements.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Activity – Chat box/Discussion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Click to display.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One activity we can use to do this is Emerging Emojis – take a look at the last 3 emojis you sent – it can be via text, Snapchat, or whatever you use. </a:t>
            </a:r>
            <a:r>
              <a:rPr lang="en-US" sz="1200" b="0" i="1" u="none" dirty="0">
                <a:solidFill>
                  <a:srgbClr val="000000"/>
                </a:solidFill>
                <a:effectLst/>
                <a:latin typeface="Calibri" panose="020F0502020204030204" pitchFamily="34" charset="0"/>
              </a:rPr>
              <a:t>If doing the session virtually ask everyone to share theirs in the chat. </a:t>
            </a:r>
            <a:r>
              <a:rPr lang="en-US" sz="1200" b="0" i="0" u="none" dirty="0">
                <a:solidFill>
                  <a:srgbClr val="000000"/>
                </a:solidFill>
                <a:effectLst/>
                <a:latin typeface="Calibri" panose="020F0502020204030204" pitchFamily="34" charset="0"/>
              </a:rPr>
              <a:t>We’re going to ask a few people to share about their emojis. </a:t>
            </a:r>
            <a:r>
              <a:rPr lang="en-US" sz="1200" b="0" i="1" u="none" dirty="0">
                <a:solidFill>
                  <a:srgbClr val="000000"/>
                </a:solidFill>
                <a:effectLst/>
                <a:latin typeface="Calibri" panose="020F0502020204030204" pitchFamily="34" charset="0"/>
              </a:rPr>
              <a:t>Facilitate share out and discuss how we can use something like this to support expressing care.</a:t>
            </a: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Another way you could do this is through Colorful Conversations. Give youth a small handful of M&amp;Ms and tell them not to eat them, then give them a code that has them share a different fact about themselves based on the color. Once you share you can eat that candy. Continue around the table or group sharing until you run out of time or all of the candies have been eaten. These are just some quick examples of getting-to-know-you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While this activity is typically used for introductions when a group is just starting to get to know one another, consider bringing this activity and other activities like this back over your time together. You can modify the questions or topics to 1) increase the level of risk in questions to build trust, 2) use this to check in on what’s is happening in participant’s lives, or 3) have youth ask one another follow-up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Questions to think about:</a:t>
            </a:r>
            <a:br>
              <a:rPr lang="en-US" sz="1200" b="0" i="0" u="none" dirty="0">
                <a:solidFill>
                  <a:srgbClr val="000000"/>
                </a:solidFill>
                <a:effectLst/>
                <a:latin typeface="Calibri" panose="020F0502020204030204" pitchFamily="34" charset="0"/>
              </a:rPr>
            </a:br>
            <a:r>
              <a:rPr lang="en-US" dirty="0"/>
              <a:t>How might you build in more opportunities for listening?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could you show young people that you enjoy being with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you recognize their efforts and achievements to encourage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Search Institute. “Developmental Relationships Brainstorm.” </a:t>
            </a:r>
            <a:r>
              <a:rPr lang="en-US" sz="1800" i="1" dirty="0">
                <a:effectLst/>
                <a:latin typeface="Times New Roman" panose="02020603050405020304" pitchFamily="18" charset="0"/>
              </a:rPr>
              <a:t>Search Institute</a:t>
            </a:r>
            <a:r>
              <a:rPr lang="en-US" sz="1800" dirty="0">
                <a:effectLst/>
                <a:latin typeface="Times New Roman" panose="02020603050405020304" pitchFamily="18" charset="0"/>
              </a:rPr>
              <a:t>, Search Institute, pub.search-institute.org/protected/intentional/Developmental_Relationships_Brainstorm.pdf?__</a:t>
            </a:r>
            <a:r>
              <a:rPr lang="en-US" sz="1800" dirty="0" err="1">
                <a:effectLst/>
                <a:latin typeface="Times New Roman" panose="02020603050405020304" pitchFamily="18" charset="0"/>
              </a:rPr>
              <a:t>hstc</a:t>
            </a:r>
            <a:r>
              <a:rPr lang="en-US" sz="1800" dirty="0">
                <a:effectLst/>
                <a:latin typeface="Times New Roman" panose="02020603050405020304" pitchFamily="18" charset="0"/>
              </a:rPr>
              <a:t>=75443661.1db14c5b158fd9e255280305635a47bb.1731358602431.1736536730168.1736775292686.8&amp;__hssc=75443661.3.1736775292686&amp;__hsfp=3011104808. Accessed 13 Jan.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Search Institute. “Developmental Relationships.” Search Institute, 2024, searchinstitute.org/developmental-relationships.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Search Institute. </a:t>
            </a:r>
            <a:r>
              <a:rPr lang="en-US" sz="1800" i="1" dirty="0">
                <a:effectLst/>
                <a:latin typeface="Times New Roman" panose="02020603050405020304" pitchFamily="18" charset="0"/>
              </a:rPr>
              <a:t>Relationship Builder’s Guidebook</a:t>
            </a:r>
            <a:r>
              <a:rPr lang="en-US" sz="1800" dirty="0">
                <a:effectLst/>
                <a:latin typeface="Times New Roman" panose="02020603050405020304" pitchFamily="18" charset="0"/>
              </a:rPr>
              <a:t>. January 2021 Version ed., Minneapolis, MN, Search Institute, Jan.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44DC22F-BBBF-9545-BEA6-DDEB9D9BC3E6}" type="slidenum">
              <a:rPr lang="en-US" smtClean="0"/>
              <a:t>8</a:t>
            </a:fld>
            <a:endParaRPr lang="en-US"/>
          </a:p>
        </p:txBody>
      </p:sp>
    </p:spTree>
    <p:extLst>
      <p:ext uri="{BB962C8B-B14F-4D97-AF65-F5344CB8AC3E}">
        <p14:creationId xmlns:p14="http://schemas.microsoft.com/office/powerpoint/2010/main" val="72144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dirty="0">
              <a:solidFill>
                <a:srgbClr val="000000"/>
              </a:solidFill>
              <a:effectLst/>
              <a:latin typeface="Calibri"/>
              <a:cs typeface="Calibri"/>
            </a:endParaRPr>
          </a:p>
          <a:p>
            <a:pPr algn="l"/>
            <a:r>
              <a:rPr lang="en-US" sz="1200" b="0" i="0" u="none" strike="noStrike" dirty="0">
                <a:solidFill>
                  <a:srgbClr val="000000"/>
                </a:solidFill>
                <a:effectLst/>
                <a:latin typeface="Calibri"/>
                <a:cs typeface="Calibri"/>
              </a:rPr>
              <a:t>1 mins</a:t>
            </a:r>
            <a:endParaRPr lang="en-US" dirty="0"/>
          </a:p>
          <a:p>
            <a:pPr algn="l" rtl="0" fontAlgn="base"/>
            <a:r>
              <a:rPr lang="en-US" sz="1200" b="0" i="0" u="none" strike="noStrike" dirty="0">
                <a:solidFill>
                  <a:srgbClr val="000000"/>
                </a:solidFill>
                <a:effectLst/>
                <a:latin typeface="Calibri"/>
                <a:cs typeface="Calibri"/>
              </a:rPr>
              <a:t>0:24-0:25</a:t>
            </a:r>
            <a:r>
              <a:rPr lang="en-US" sz="1200" b="0" i="0" dirty="0">
                <a:solidFill>
                  <a:srgbClr val="444444"/>
                </a:solidFill>
                <a:effectLst/>
                <a:latin typeface="Calibri"/>
                <a:cs typeface="Calibri"/>
              </a:rPr>
              <a:t>​</a:t>
            </a:r>
            <a:endParaRPr lang="en-US" sz="1000" b="0" i="0" dirty="0">
              <a:solidFill>
                <a:srgbClr val="444444"/>
              </a:solidFill>
              <a:effectLst/>
              <a:latin typeface="Calibri"/>
              <a:cs typeface="Calibri"/>
            </a:endParaRPr>
          </a:p>
          <a:p>
            <a:endParaRPr lang="en-US" dirty="0"/>
          </a:p>
          <a:p>
            <a:r>
              <a:rPr lang="en-US" b="1" dirty="0"/>
              <a:t>Say</a:t>
            </a:r>
          </a:p>
          <a:p>
            <a:r>
              <a:rPr lang="en-US" b="0" dirty="0"/>
              <a:t>Call and response is a popular attention getter amongst staff and youth. These can be very creative and connect to pop culture and student interests. There are a lot of call-and-response style attention getters. Here’s a fun one to try. </a:t>
            </a:r>
            <a:r>
              <a:rPr lang="en-US" b="0" i="1" dirty="0"/>
              <a:t>Click to play video. </a:t>
            </a:r>
            <a:br>
              <a:rPr lang="en-US" b="0" i="1" dirty="0"/>
            </a:br>
            <a:br>
              <a:rPr lang="en-US" b="0" i="1" dirty="0"/>
            </a:br>
            <a:r>
              <a:rPr lang="en-US" b="0" i="0" dirty="0"/>
              <a:t>Some others that you can consider are: </a:t>
            </a:r>
            <a:r>
              <a:rPr lang="en-US" b="0" i="1" dirty="0"/>
              <a:t>Click twice to display each one.</a:t>
            </a:r>
          </a:p>
          <a:p>
            <a:pPr marL="171450" indent="-171450">
              <a:buFont typeface="Arial" panose="020B0604020202020204" pitchFamily="34" charset="0"/>
              <a:buChar char="•"/>
            </a:pPr>
            <a:r>
              <a:rPr lang="en-US" b="0" i="0" dirty="0"/>
              <a:t>Hakuna…matata</a:t>
            </a:r>
          </a:p>
          <a:p>
            <a:pPr marL="171450" indent="-171450">
              <a:buFont typeface="Arial" panose="020B0604020202020204" pitchFamily="34" charset="0"/>
              <a:buChar char="•"/>
            </a:pPr>
            <a:r>
              <a:rPr lang="en-US" b="0" i="0" dirty="0"/>
              <a:t>Scooby, Scooby Doo….where are you?</a:t>
            </a:r>
          </a:p>
          <a:p>
            <a:pPr marL="171450" indent="-171450">
              <a:buFont typeface="Arial" panose="020B0604020202020204" pitchFamily="34" charset="0"/>
              <a:buChar char="•"/>
            </a:pPr>
            <a:r>
              <a:rPr lang="en-US" b="0" i="0" dirty="0"/>
              <a:t>Hocus pocus….everybody focus</a:t>
            </a:r>
          </a:p>
          <a:p>
            <a:endParaRPr lang="en-US" b="1" dirty="0"/>
          </a:p>
          <a:p>
            <a:r>
              <a:rPr lang="en-US" b="1" dirty="0"/>
              <a:t>Source</a:t>
            </a:r>
          </a:p>
          <a:p>
            <a:r>
              <a:rPr lang="en-US" b="0" dirty="0"/>
              <a:t>https://www.tiktok.com/@ajayy3cool/video/7289509956695493931?is_from_webapp=1&amp;sender_device=pc&amp;web_id=7504304506441483806</a:t>
            </a:r>
          </a:p>
        </p:txBody>
      </p:sp>
      <p:sp>
        <p:nvSpPr>
          <p:cNvPr id="4" name="Slide Number Placeholder 3"/>
          <p:cNvSpPr>
            <a:spLocks noGrp="1"/>
          </p:cNvSpPr>
          <p:nvPr>
            <p:ph type="sldNum" sz="quarter" idx="5"/>
          </p:nvPr>
        </p:nvSpPr>
        <p:spPr/>
        <p:txBody>
          <a:bodyPr/>
          <a:lstStyle/>
          <a:p>
            <a:fld id="{1BFF2413-6DBD-422A-9570-774272833638}" type="slidenum">
              <a:rPr lang="en-US" smtClean="0"/>
              <a:t>9</a:t>
            </a:fld>
            <a:endParaRPr lang="en-US"/>
          </a:p>
        </p:txBody>
      </p:sp>
    </p:spTree>
    <p:extLst>
      <p:ext uri="{BB962C8B-B14F-4D97-AF65-F5344CB8AC3E}">
        <p14:creationId xmlns:p14="http://schemas.microsoft.com/office/powerpoint/2010/main" val="2667424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12188" y="1"/>
            <a:ext cx="12216278" cy="6881913"/>
            <a:chOff x="-12188" y="1"/>
            <a:chExt cx="12216278" cy="6881913"/>
          </a:xfrm>
        </p:grpSpPr>
        <p:sp>
          <p:nvSpPr>
            <p:cNvPr id="24" name="Rectangle 23"/>
            <p:cNvSpPr/>
            <p:nvPr/>
          </p:nvSpPr>
          <p:spPr>
            <a:xfrm rot="5400000">
              <a:off x="4584645" y="-771607"/>
              <a:ext cx="3007349" cy="1220100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rot="5400000">
              <a:off x="4813810" y="-508366"/>
              <a:ext cx="2588558" cy="12192002"/>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rot="5400000">
              <a:off x="4460073" y="-873925"/>
              <a:ext cx="3259667" cy="1220419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rot="5400000">
              <a:off x="4670423" y="-664065"/>
              <a:ext cx="2854326" cy="12188828"/>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rot="5400000">
              <a:off x="5449365" y="120188"/>
              <a:ext cx="1290094"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rot="5400000">
              <a:off x="5464994" y="148990"/>
              <a:ext cx="1249825" cy="12204185"/>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rot="5400000">
              <a:off x="5127520" y="-185305"/>
              <a:ext cx="1921592" cy="12201007"/>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57349" y="-2404144"/>
              <a:ext cx="842596" cy="5650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04851" y="1270838"/>
            <a:ext cx="7766936" cy="1646302"/>
          </a:xfrm>
        </p:spPr>
        <p:txBody>
          <a:bodyPr anchor="b">
            <a:noAutofit/>
          </a:bodyPr>
          <a:lstStyle>
            <a:lvl1pPr algn="r">
              <a:defRPr sz="5400">
                <a:solidFill>
                  <a:schemeClr val="tx2"/>
                </a:solidFill>
                <a:latin typeface="Oswald" panose="00000500000000000000" pitchFamily="2" charset="0"/>
              </a:defRPr>
            </a:lvl1pPr>
          </a:lstStyle>
          <a:p>
            <a:r>
              <a:rPr lang="en-US"/>
              <a:t>Click to edit Master title style</a:t>
            </a:r>
          </a:p>
        </p:txBody>
      </p:sp>
      <p:sp>
        <p:nvSpPr>
          <p:cNvPr id="3" name="Subtitle 2"/>
          <p:cNvSpPr>
            <a:spLocks noGrp="1"/>
          </p:cNvSpPr>
          <p:nvPr>
            <p:ph type="subTitle" idx="1"/>
          </p:nvPr>
        </p:nvSpPr>
        <p:spPr>
          <a:xfrm>
            <a:off x="2204851" y="3021750"/>
            <a:ext cx="7766936" cy="1096899"/>
          </a:xfrm>
        </p:spPr>
        <p:txBody>
          <a:bodyPr anchor="t">
            <a:normAutofit/>
          </a:bodyPr>
          <a:lstStyle>
            <a:lvl1pPr marL="0" indent="0" algn="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A black background with blue text&#10;&#10;AI-generated content may be incorrect.">
            <a:extLst>
              <a:ext uri="{FF2B5EF4-FFF2-40B4-BE49-F238E27FC236}">
                <a16:creationId xmlns:a16="http://schemas.microsoft.com/office/drawing/2014/main" id="{50BE7915-358B-BDE4-5FC5-BCA20837CEF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13" name="Text Placeholder 11">
            <a:extLst>
              <a:ext uri="{FF2B5EF4-FFF2-40B4-BE49-F238E27FC236}">
                <a16:creationId xmlns:a16="http://schemas.microsoft.com/office/drawing/2014/main" id="{B41F37D7-40F8-A1BD-359A-92B4EA3D8FEA}"/>
              </a:ext>
            </a:extLst>
          </p:cNvPr>
          <p:cNvSpPr>
            <a:spLocks noGrp="1" noRot="1" noMove="1" noResize="1" noEditPoints="1" noAdjustHandles="1" noChangeArrowheads="1" noChangeShapeType="1"/>
          </p:cNvSpPr>
          <p:nvPr>
            <p:ph type="body" sz="quarter" idx="10"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Tree>
    <p:extLst>
      <p:ext uri="{BB962C8B-B14F-4D97-AF65-F5344CB8AC3E}">
        <p14:creationId xmlns:p14="http://schemas.microsoft.com/office/powerpoint/2010/main" val="22426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354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86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6229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091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62185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73470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49867F-018C-4448-90FF-063F0DEA3729}"/>
              </a:ext>
            </a:extLst>
          </p:cNvPr>
          <p:cNvSpPr>
            <a:spLocks noGrp="1"/>
          </p:cNvSpPr>
          <p:nvPr>
            <p:ph type="dt" sz="half" idx="10"/>
          </p:nvPr>
        </p:nvSpPr>
        <p:spPr>
          <a:xfrm>
            <a:off x="838200" y="6356350"/>
            <a:ext cx="2743200" cy="365125"/>
          </a:xfrm>
          <a:prstGeom prst="rect">
            <a:avLst/>
          </a:prstGeom>
        </p:spPr>
        <p:txBody>
          <a:bodyPr/>
          <a:lstStyle/>
          <a:p>
            <a:fld id="{EB0B1949-9A80-4748-AFFB-32E87D7F3CE1}" type="datetimeFigureOut">
              <a:rPr lang="en-US" smtClean="0"/>
              <a:t>7/9/2025</a:t>
            </a:fld>
            <a:endParaRPr lang="en-US"/>
          </a:p>
        </p:txBody>
      </p:sp>
      <p:sp>
        <p:nvSpPr>
          <p:cNvPr id="5" name="Footer Placeholder 4">
            <a:extLst>
              <a:ext uri="{FF2B5EF4-FFF2-40B4-BE49-F238E27FC236}">
                <a16:creationId xmlns:a16="http://schemas.microsoft.com/office/drawing/2014/main" id="{E6BE475B-BDC5-2F44-AB60-C09CE483A8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38B42-26A4-134F-B386-804CDEBAE76C}"/>
              </a:ext>
            </a:extLst>
          </p:cNvPr>
          <p:cNvSpPr>
            <a:spLocks noGrp="1"/>
          </p:cNvSpPr>
          <p:nvPr>
            <p:ph type="sldNum" sz="quarter" idx="12"/>
          </p:nvPr>
        </p:nvSpPr>
        <p:spPr>
          <a:xfrm>
            <a:off x="8610600" y="6356350"/>
            <a:ext cx="2743200" cy="365125"/>
          </a:xfrm>
          <a:prstGeom prst="rect">
            <a:avLst/>
          </a:prstGeom>
        </p:spPr>
        <p:txBody>
          <a:bodyPr/>
          <a:lstStyle/>
          <a:p>
            <a:fld id="{C3870898-1C47-A54F-A99F-6C37DA1E0649}" type="slidenum">
              <a:rPr lang="en-US" smtClean="0"/>
              <a:t>‹#›</a:t>
            </a:fld>
            <a:endParaRPr lang="en-US"/>
          </a:p>
        </p:txBody>
      </p:sp>
    </p:spTree>
    <p:extLst>
      <p:ext uri="{BB962C8B-B14F-4D97-AF65-F5344CB8AC3E}">
        <p14:creationId xmlns:p14="http://schemas.microsoft.com/office/powerpoint/2010/main" val="268267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200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1292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08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er Slide">
    <p:spTree>
      <p:nvGrpSpPr>
        <p:cNvPr id="1" name=""/>
        <p:cNvGrpSpPr/>
        <p:nvPr/>
      </p:nvGrpSpPr>
      <p:grpSpPr>
        <a:xfrm>
          <a:off x="0" y="0"/>
          <a:ext cx="0" cy="0"/>
          <a:chOff x="0" y="0"/>
          <a:chExt cx="0" cy="0"/>
        </a:xfrm>
      </p:grpSpPr>
      <p:grpSp>
        <p:nvGrpSpPr>
          <p:cNvPr id="7" name="Group 6"/>
          <p:cNvGrpSpPr/>
          <p:nvPr/>
        </p:nvGrpSpPr>
        <p:grpSpPr>
          <a:xfrm>
            <a:off x="-4" y="-11706"/>
            <a:ext cx="12204093" cy="6887700"/>
            <a:chOff x="-4" y="-11706"/>
            <a:chExt cx="12204093" cy="6887700"/>
          </a:xfrm>
        </p:grpSpPr>
        <p:sp>
          <p:nvSpPr>
            <p:cNvPr id="27" name="Isosceles Triangle 26"/>
            <p:cNvSpPr/>
            <p:nvPr/>
          </p:nvSpPr>
          <p:spPr>
            <a:xfrm rot="5400000">
              <a:off x="5435601" y="101602"/>
              <a:ext cx="1320800" cy="12192002"/>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rot="5400000">
              <a:off x="5450950" y="119638"/>
              <a:ext cx="1290095" cy="12185652"/>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rot="5400000">
              <a:off x="5635155" y="305978"/>
              <a:ext cx="918512"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rot="5400000">
              <a:off x="5636742" y="323914"/>
              <a:ext cx="918511" cy="121856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rot="5400000">
              <a:off x="5789610" y="458787"/>
              <a:ext cx="609599" cy="12188825"/>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49714" y="-2423485"/>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 name="Title 1">
            <a:extLst>
              <a:ext uri="{FF2B5EF4-FFF2-40B4-BE49-F238E27FC236}">
                <a16:creationId xmlns:a16="http://schemas.microsoft.com/office/drawing/2014/main" id="{4822248D-6C0C-99B9-C5A4-BA48CC8A29F8}"/>
              </a:ext>
            </a:extLst>
          </p:cNvPr>
          <p:cNvSpPr>
            <a:spLocks noGrp="1" noRot="1" noMove="1" noResize="1" noEditPoints="1" noAdjustHandles="1" noChangeArrowheads="1" noChangeShapeType="1"/>
          </p:cNvSpPr>
          <p:nvPr>
            <p:ph type="title" hasCustomPrompt="1"/>
          </p:nvPr>
        </p:nvSpPr>
        <p:spPr>
          <a:xfrm>
            <a:off x="677334" y="609600"/>
            <a:ext cx="8596668" cy="1320800"/>
          </a:xfrm>
        </p:spPr>
        <p:txBody>
          <a:bodyPr/>
          <a:lstStyle>
            <a:lvl1pPr>
              <a:defRPr/>
            </a:lvl1pPr>
          </a:lstStyle>
          <a:p>
            <a:r>
              <a:rPr lang="en-US"/>
              <a:t>Presenters</a:t>
            </a:r>
          </a:p>
        </p:txBody>
      </p:sp>
      <p:sp>
        <p:nvSpPr>
          <p:cNvPr id="11" name="Content Placeholder 3">
            <a:extLst>
              <a:ext uri="{FF2B5EF4-FFF2-40B4-BE49-F238E27FC236}">
                <a16:creationId xmlns:a16="http://schemas.microsoft.com/office/drawing/2014/main" id="{7360D178-3889-BD98-A759-BC0EBB27EE59}"/>
              </a:ext>
            </a:extLst>
          </p:cNvPr>
          <p:cNvSpPr>
            <a:spLocks noGrp="1"/>
          </p:cNvSpPr>
          <p:nvPr>
            <p:ph sz="half" idx="10"/>
          </p:nvPr>
        </p:nvSpPr>
        <p:spPr>
          <a:xfrm>
            <a:off x="2665194" y="2046240"/>
            <a:ext cx="2532801" cy="2525931"/>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0C2230A0-7E05-4FFF-B5FC-8D5255B071B5}"/>
              </a:ext>
            </a:extLst>
          </p:cNvPr>
          <p:cNvSpPr>
            <a:spLocks noGrp="1"/>
          </p:cNvSpPr>
          <p:nvPr>
            <p:ph sz="half" idx="11"/>
          </p:nvPr>
        </p:nvSpPr>
        <p:spPr>
          <a:xfrm>
            <a:off x="6741201" y="2046240"/>
            <a:ext cx="2532801" cy="2525931"/>
          </a:xfrm>
        </p:spPr>
        <p:txBody>
          <a:bodyPr/>
          <a:lstStyle>
            <a:lvl1pPr marL="0" indent="0">
              <a:buNone/>
              <a:defRPr/>
            </a:lvl1pPr>
          </a:lstStyle>
          <a:p>
            <a:pPr lvl="0"/>
            <a:endParaRPr lang="en-US"/>
          </a:p>
        </p:txBody>
      </p:sp>
      <p:pic>
        <p:nvPicPr>
          <p:cNvPr id="2" name="Picture 1" descr="A black background with blue text&#10;&#10;AI-generated content may be incorrect.">
            <a:extLst>
              <a:ext uri="{FF2B5EF4-FFF2-40B4-BE49-F238E27FC236}">
                <a16:creationId xmlns:a16="http://schemas.microsoft.com/office/drawing/2014/main" id="{31681FAC-A8A4-CED1-2363-B10C1E45B6E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6" name="Text Placeholder 11">
            <a:extLst>
              <a:ext uri="{FF2B5EF4-FFF2-40B4-BE49-F238E27FC236}">
                <a16:creationId xmlns:a16="http://schemas.microsoft.com/office/drawing/2014/main" id="{3F8D4852-F17C-FC3C-11E6-EF0A4E1029D0}"/>
              </a:ext>
            </a:extLst>
          </p:cNvPr>
          <p:cNvSpPr>
            <a:spLocks noGrp="1" noRot="1" noMove="1" noResize="1" noEditPoints="1" noAdjustHandles="1" noChangeArrowheads="1" noChangeShapeType="1"/>
          </p:cNvSpPr>
          <p:nvPr>
            <p:ph type="body" sz="quarter" idx="12"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10" name="Text Placeholder 9">
            <a:extLst>
              <a:ext uri="{FF2B5EF4-FFF2-40B4-BE49-F238E27FC236}">
                <a16:creationId xmlns:a16="http://schemas.microsoft.com/office/drawing/2014/main" id="{2F4EA01B-CE94-5EBA-6198-633DACCB69FE}"/>
              </a:ext>
            </a:extLst>
          </p:cNvPr>
          <p:cNvSpPr>
            <a:spLocks noGrp="1"/>
          </p:cNvSpPr>
          <p:nvPr>
            <p:ph type="body" sz="quarter" idx="13" hasCustomPrompt="1"/>
          </p:nvPr>
        </p:nvSpPr>
        <p:spPr>
          <a:xfrm>
            <a:off x="2665193"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
        <p:nvSpPr>
          <p:cNvPr id="15" name="Text Placeholder 9">
            <a:extLst>
              <a:ext uri="{FF2B5EF4-FFF2-40B4-BE49-F238E27FC236}">
                <a16:creationId xmlns:a16="http://schemas.microsoft.com/office/drawing/2014/main" id="{EEB8FD29-C284-1661-5D75-2FBC3EA220A1}"/>
              </a:ext>
            </a:extLst>
          </p:cNvPr>
          <p:cNvSpPr>
            <a:spLocks noGrp="1"/>
          </p:cNvSpPr>
          <p:nvPr>
            <p:ph type="body" sz="quarter" idx="14" hasCustomPrompt="1"/>
          </p:nvPr>
        </p:nvSpPr>
        <p:spPr>
          <a:xfrm>
            <a:off x="6741200"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Tree>
    <p:extLst>
      <p:ext uri="{BB962C8B-B14F-4D97-AF65-F5344CB8AC3E}">
        <p14:creationId xmlns:p14="http://schemas.microsoft.com/office/powerpoint/2010/main" val="3564827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26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117565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203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422456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3109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1061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87579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73423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94966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9008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753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01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93883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7666" y="468284"/>
            <a:ext cx="8596668" cy="1320800"/>
          </a:xfrm>
        </p:spPr>
        <p:txBody>
          <a:bodyPr/>
          <a:lstStyle/>
          <a:p>
            <a:r>
              <a:rPr lang="en-US"/>
              <a:t>Click to edit Master title style</a:t>
            </a:r>
          </a:p>
        </p:txBody>
      </p:sp>
      <p:sp>
        <p:nvSpPr>
          <p:cNvPr id="3" name="Content Placeholder 2"/>
          <p:cNvSpPr>
            <a:spLocks noGrp="1"/>
          </p:cNvSpPr>
          <p:nvPr>
            <p:ph sz="half" idx="1"/>
          </p:nvPr>
        </p:nvSpPr>
        <p:spPr>
          <a:xfrm>
            <a:off x="1797666" y="2019273"/>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2019273"/>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533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1966" y="548252"/>
            <a:ext cx="8596668"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10377" y="2099635"/>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10377" y="267589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3015" y="2099635"/>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6" y="267589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78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4197472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239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6473742"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488833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869" y="4823547"/>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1940869" y="632547"/>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940869" y="5390285"/>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9923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182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0509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8097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7666" y="468284"/>
            <a:ext cx="8596668" cy="1320800"/>
          </a:xfrm>
        </p:spPr>
        <p:txBody>
          <a:bodyPr/>
          <a:lstStyle/>
          <a:p>
            <a:r>
              <a:rPr lang="en-US"/>
              <a:t>Click to edit Master title style</a:t>
            </a:r>
          </a:p>
        </p:txBody>
      </p:sp>
      <p:sp>
        <p:nvSpPr>
          <p:cNvPr id="3" name="Content Placeholder 2"/>
          <p:cNvSpPr>
            <a:spLocks noGrp="1"/>
          </p:cNvSpPr>
          <p:nvPr>
            <p:ph sz="half" idx="1"/>
          </p:nvPr>
        </p:nvSpPr>
        <p:spPr>
          <a:xfrm>
            <a:off x="1797666" y="2019273"/>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2019273"/>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190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1966" y="548252"/>
            <a:ext cx="8596668"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10377" y="2099635"/>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10377" y="267589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3015" y="2099635"/>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6" y="267589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245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432259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900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6473742"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4198659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869" y="4823547"/>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1940869" y="632547"/>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940869" y="5390285"/>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3803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12188" y="1"/>
            <a:ext cx="12216278" cy="6881913"/>
            <a:chOff x="-12188" y="1"/>
            <a:chExt cx="12216278" cy="6881913"/>
          </a:xfrm>
        </p:grpSpPr>
        <p:sp>
          <p:nvSpPr>
            <p:cNvPr id="24" name="Rectangle 23"/>
            <p:cNvSpPr/>
            <p:nvPr/>
          </p:nvSpPr>
          <p:spPr>
            <a:xfrm rot="5400000">
              <a:off x="4584645" y="-771607"/>
              <a:ext cx="3007349" cy="1220100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rot="5400000">
              <a:off x="4813810" y="-508366"/>
              <a:ext cx="2588558" cy="12192002"/>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rot="5400000">
              <a:off x="4460073" y="-873925"/>
              <a:ext cx="3259667" cy="1220419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rot="5400000">
              <a:off x="4670423" y="-664065"/>
              <a:ext cx="2854326" cy="12188828"/>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rot="5400000">
              <a:off x="5449365" y="120188"/>
              <a:ext cx="1290094"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rot="5400000">
              <a:off x="5464994" y="148990"/>
              <a:ext cx="1249825" cy="12204185"/>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rot="5400000">
              <a:off x="5127520" y="-185305"/>
              <a:ext cx="1921592" cy="12201007"/>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57349" y="-2404144"/>
              <a:ext cx="842596" cy="5650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04851" y="1270838"/>
            <a:ext cx="7766936" cy="1646302"/>
          </a:xfrm>
        </p:spPr>
        <p:txBody>
          <a:bodyPr anchor="b">
            <a:noAutofit/>
          </a:bodyPr>
          <a:lstStyle>
            <a:lvl1pPr algn="r">
              <a:defRPr sz="5400">
                <a:solidFill>
                  <a:schemeClr val="tx2"/>
                </a:solidFill>
                <a:latin typeface="Oswald" panose="00000500000000000000" pitchFamily="2" charset="0"/>
              </a:defRPr>
            </a:lvl1pPr>
          </a:lstStyle>
          <a:p>
            <a:r>
              <a:rPr lang="en-US"/>
              <a:t>Click to edit Master title style</a:t>
            </a:r>
          </a:p>
        </p:txBody>
      </p:sp>
      <p:sp>
        <p:nvSpPr>
          <p:cNvPr id="3" name="Subtitle 2"/>
          <p:cNvSpPr>
            <a:spLocks noGrp="1"/>
          </p:cNvSpPr>
          <p:nvPr>
            <p:ph type="subTitle" idx="1"/>
          </p:nvPr>
        </p:nvSpPr>
        <p:spPr>
          <a:xfrm>
            <a:off x="2204851" y="3021750"/>
            <a:ext cx="7766936" cy="1096899"/>
          </a:xfrm>
        </p:spPr>
        <p:txBody>
          <a:bodyPr anchor="t">
            <a:normAutofit/>
          </a:bodyPr>
          <a:lstStyle>
            <a:lvl1pPr marL="0" indent="0" algn="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A black background with blue text&#10;&#10;AI-generated content may be incorrect.">
            <a:extLst>
              <a:ext uri="{FF2B5EF4-FFF2-40B4-BE49-F238E27FC236}">
                <a16:creationId xmlns:a16="http://schemas.microsoft.com/office/drawing/2014/main" id="{50BE7915-358B-BDE4-5FC5-BCA20837CEF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13" name="Text Placeholder 11">
            <a:extLst>
              <a:ext uri="{FF2B5EF4-FFF2-40B4-BE49-F238E27FC236}">
                <a16:creationId xmlns:a16="http://schemas.microsoft.com/office/drawing/2014/main" id="{B41F37D7-40F8-A1BD-359A-92B4EA3D8FEA}"/>
              </a:ext>
            </a:extLst>
          </p:cNvPr>
          <p:cNvSpPr>
            <a:spLocks noGrp="1" noRot="1" noMove="1" noResize="1" noEditPoints="1" noAdjustHandles="1" noChangeArrowheads="1" noChangeShapeType="1"/>
          </p:cNvSpPr>
          <p:nvPr>
            <p:ph type="body" sz="quarter" idx="10"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Tree>
    <p:extLst>
      <p:ext uri="{BB962C8B-B14F-4D97-AF65-F5344CB8AC3E}">
        <p14:creationId xmlns:p14="http://schemas.microsoft.com/office/powerpoint/2010/main" val="2198862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resenter Slide">
    <p:spTree>
      <p:nvGrpSpPr>
        <p:cNvPr id="1" name=""/>
        <p:cNvGrpSpPr/>
        <p:nvPr/>
      </p:nvGrpSpPr>
      <p:grpSpPr>
        <a:xfrm>
          <a:off x="0" y="0"/>
          <a:ext cx="0" cy="0"/>
          <a:chOff x="0" y="0"/>
          <a:chExt cx="0" cy="0"/>
        </a:xfrm>
      </p:grpSpPr>
      <p:grpSp>
        <p:nvGrpSpPr>
          <p:cNvPr id="7" name="Group 6"/>
          <p:cNvGrpSpPr/>
          <p:nvPr/>
        </p:nvGrpSpPr>
        <p:grpSpPr>
          <a:xfrm>
            <a:off x="-4" y="-11706"/>
            <a:ext cx="12204093" cy="6887700"/>
            <a:chOff x="-4" y="-11706"/>
            <a:chExt cx="12204093" cy="6887700"/>
          </a:xfrm>
        </p:grpSpPr>
        <p:sp>
          <p:nvSpPr>
            <p:cNvPr id="27" name="Isosceles Triangle 26"/>
            <p:cNvSpPr/>
            <p:nvPr/>
          </p:nvSpPr>
          <p:spPr>
            <a:xfrm rot="5400000">
              <a:off x="5435601" y="101602"/>
              <a:ext cx="1320800" cy="12192002"/>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rot="5400000">
              <a:off x="5450950" y="119638"/>
              <a:ext cx="1290095" cy="12185652"/>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rot="5400000">
              <a:off x="5635155" y="305978"/>
              <a:ext cx="918512"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rot="5400000">
              <a:off x="5636742" y="323914"/>
              <a:ext cx="918511" cy="121856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rot="5400000">
              <a:off x="5789610" y="458787"/>
              <a:ext cx="609599" cy="12188825"/>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49714" y="-2423485"/>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 name="Title 1">
            <a:extLst>
              <a:ext uri="{FF2B5EF4-FFF2-40B4-BE49-F238E27FC236}">
                <a16:creationId xmlns:a16="http://schemas.microsoft.com/office/drawing/2014/main" id="{4822248D-6C0C-99B9-C5A4-BA48CC8A29F8}"/>
              </a:ext>
            </a:extLst>
          </p:cNvPr>
          <p:cNvSpPr>
            <a:spLocks noGrp="1" noRot="1" noMove="1" noResize="1" noEditPoints="1" noAdjustHandles="1" noChangeArrowheads="1" noChangeShapeType="1"/>
          </p:cNvSpPr>
          <p:nvPr>
            <p:ph type="title" hasCustomPrompt="1"/>
          </p:nvPr>
        </p:nvSpPr>
        <p:spPr>
          <a:xfrm>
            <a:off x="677334" y="609600"/>
            <a:ext cx="8596668" cy="1320800"/>
          </a:xfrm>
        </p:spPr>
        <p:txBody>
          <a:bodyPr/>
          <a:lstStyle>
            <a:lvl1pPr>
              <a:defRPr/>
            </a:lvl1pPr>
          </a:lstStyle>
          <a:p>
            <a:r>
              <a:rPr lang="en-US"/>
              <a:t>Presenters</a:t>
            </a:r>
          </a:p>
        </p:txBody>
      </p:sp>
      <p:sp>
        <p:nvSpPr>
          <p:cNvPr id="11" name="Content Placeholder 3">
            <a:extLst>
              <a:ext uri="{FF2B5EF4-FFF2-40B4-BE49-F238E27FC236}">
                <a16:creationId xmlns:a16="http://schemas.microsoft.com/office/drawing/2014/main" id="{7360D178-3889-BD98-A759-BC0EBB27EE59}"/>
              </a:ext>
            </a:extLst>
          </p:cNvPr>
          <p:cNvSpPr>
            <a:spLocks noGrp="1"/>
          </p:cNvSpPr>
          <p:nvPr>
            <p:ph sz="half" idx="10"/>
          </p:nvPr>
        </p:nvSpPr>
        <p:spPr>
          <a:xfrm>
            <a:off x="2665194" y="2046240"/>
            <a:ext cx="2532801" cy="2525931"/>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0C2230A0-7E05-4FFF-B5FC-8D5255B071B5}"/>
              </a:ext>
            </a:extLst>
          </p:cNvPr>
          <p:cNvSpPr>
            <a:spLocks noGrp="1"/>
          </p:cNvSpPr>
          <p:nvPr>
            <p:ph sz="half" idx="11"/>
          </p:nvPr>
        </p:nvSpPr>
        <p:spPr>
          <a:xfrm>
            <a:off x="6741201" y="2046240"/>
            <a:ext cx="2532801" cy="2525931"/>
          </a:xfrm>
        </p:spPr>
        <p:txBody>
          <a:bodyPr/>
          <a:lstStyle>
            <a:lvl1pPr marL="0" indent="0">
              <a:buNone/>
              <a:defRPr/>
            </a:lvl1pPr>
          </a:lstStyle>
          <a:p>
            <a:pPr lvl="0"/>
            <a:endParaRPr lang="en-US"/>
          </a:p>
        </p:txBody>
      </p:sp>
      <p:pic>
        <p:nvPicPr>
          <p:cNvPr id="2" name="Picture 1" descr="A black background with blue text&#10;&#10;AI-generated content may be incorrect.">
            <a:extLst>
              <a:ext uri="{FF2B5EF4-FFF2-40B4-BE49-F238E27FC236}">
                <a16:creationId xmlns:a16="http://schemas.microsoft.com/office/drawing/2014/main" id="{31681FAC-A8A4-CED1-2363-B10C1E45B6E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6" name="Text Placeholder 11">
            <a:extLst>
              <a:ext uri="{FF2B5EF4-FFF2-40B4-BE49-F238E27FC236}">
                <a16:creationId xmlns:a16="http://schemas.microsoft.com/office/drawing/2014/main" id="{3F8D4852-F17C-FC3C-11E6-EF0A4E1029D0}"/>
              </a:ext>
            </a:extLst>
          </p:cNvPr>
          <p:cNvSpPr>
            <a:spLocks noGrp="1" noRot="1" noMove="1" noResize="1" noEditPoints="1" noAdjustHandles="1" noChangeArrowheads="1" noChangeShapeType="1"/>
          </p:cNvSpPr>
          <p:nvPr>
            <p:ph type="body" sz="quarter" idx="12"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10" name="Text Placeholder 9">
            <a:extLst>
              <a:ext uri="{FF2B5EF4-FFF2-40B4-BE49-F238E27FC236}">
                <a16:creationId xmlns:a16="http://schemas.microsoft.com/office/drawing/2014/main" id="{2F4EA01B-CE94-5EBA-6198-633DACCB69FE}"/>
              </a:ext>
            </a:extLst>
          </p:cNvPr>
          <p:cNvSpPr>
            <a:spLocks noGrp="1"/>
          </p:cNvSpPr>
          <p:nvPr>
            <p:ph type="body" sz="quarter" idx="13" hasCustomPrompt="1"/>
          </p:nvPr>
        </p:nvSpPr>
        <p:spPr>
          <a:xfrm>
            <a:off x="2665193"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
        <p:nvSpPr>
          <p:cNvPr id="15" name="Text Placeholder 9">
            <a:extLst>
              <a:ext uri="{FF2B5EF4-FFF2-40B4-BE49-F238E27FC236}">
                <a16:creationId xmlns:a16="http://schemas.microsoft.com/office/drawing/2014/main" id="{EEB8FD29-C284-1661-5D75-2FBC3EA220A1}"/>
              </a:ext>
            </a:extLst>
          </p:cNvPr>
          <p:cNvSpPr>
            <a:spLocks noGrp="1"/>
          </p:cNvSpPr>
          <p:nvPr>
            <p:ph type="body" sz="quarter" idx="14" hasCustomPrompt="1"/>
          </p:nvPr>
        </p:nvSpPr>
        <p:spPr>
          <a:xfrm>
            <a:off x="6741200"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Tree>
    <p:extLst>
      <p:ext uri="{BB962C8B-B14F-4D97-AF65-F5344CB8AC3E}">
        <p14:creationId xmlns:p14="http://schemas.microsoft.com/office/powerpoint/2010/main" val="890804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Franklin Gothic Demi" panose="020B07030201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277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7185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799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9916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457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951509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119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1845224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29811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5843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40404494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96549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115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3954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5659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87533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43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104553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1.png"/><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1219736" y="-8467"/>
              <a:ext cx="969088"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8">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7B2F0A30-0D9C-D52A-DD40-FB58B503A583}"/>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35962467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726" r:id="rId16"/>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1219736" y="0"/>
              <a:ext cx="969088" cy="68580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rgbClr val="B98EBF">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A black background with blue text&#10;&#10;AI-generated content may be incorrect.">
            <a:extLst>
              <a:ext uri="{FF2B5EF4-FFF2-40B4-BE49-F238E27FC236}">
                <a16:creationId xmlns:a16="http://schemas.microsoft.com/office/drawing/2014/main" id="{C4E26D80-673B-7DBF-DF11-8A9EB805C4DC}"/>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2426D0B6-70A0-C03D-4F0A-4FADAC966286}"/>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4093784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3179" y="-8467"/>
            <a:ext cx="12195180" cy="6875616"/>
            <a:chOff x="-3179" y="-8467"/>
            <a:chExt cx="12195180" cy="6875616"/>
          </a:xfrm>
        </p:grpSpPr>
        <p:sp>
          <p:nvSpPr>
            <p:cNvPr id="22" name="Rectangle 23"/>
            <p:cNvSpPr/>
            <p:nvPr/>
          </p:nvSpPr>
          <p:spPr>
            <a:xfrm rot="5400000">
              <a:off x="5696323" y="341861"/>
              <a:ext cx="796176" cy="1219517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rot="5400000">
              <a:off x="5686091" y="331632"/>
              <a:ext cx="816638" cy="12195178"/>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B98EBF">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rot="5400000">
              <a:off x="3714793" y="2326568"/>
              <a:ext cx="816638" cy="8246226"/>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rot="5400000">
              <a:off x="5640549" y="313755"/>
              <a:ext cx="904548" cy="12192004"/>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rot="5400000" flipV="1">
              <a:off x="5796314" y="468412"/>
              <a:ext cx="599371" cy="12192003"/>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rot="5400000" flipV="1">
              <a:off x="9512115" y="4187264"/>
              <a:ext cx="1131364" cy="4228406"/>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5400000">
              <a:off x="1198033" y="-12065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b="9791"/>
          <a:stretch/>
        </p:blipFill>
        <p:spPr>
          <a:xfrm>
            <a:off x="9909398" y="6104834"/>
            <a:ext cx="2205512" cy="658044"/>
          </a:xfrm>
          <a:prstGeom prst="rect">
            <a:avLst/>
          </a:prstGeom>
        </p:spPr>
      </p:pic>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5" name="Text Placeholder 11">
            <a:extLst>
              <a:ext uri="{FF2B5EF4-FFF2-40B4-BE49-F238E27FC236}">
                <a16:creationId xmlns:a16="http://schemas.microsoft.com/office/drawing/2014/main" id="{08DC2859-F5FE-17E3-6966-6CA899F6CAAC}"/>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38767770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0" y="0"/>
            <a:ext cx="12192003" cy="6854901"/>
            <a:chOff x="-4084" y="44904"/>
            <a:chExt cx="12192003" cy="6854901"/>
          </a:xfrm>
        </p:grpSpPr>
        <p:sp>
          <p:nvSpPr>
            <p:cNvPr id="22" name="Rectangle 23"/>
            <p:cNvSpPr/>
            <p:nvPr/>
          </p:nvSpPr>
          <p:spPr>
            <a:xfrm rot="5400000">
              <a:off x="5692240" y="345945"/>
              <a:ext cx="796176" cy="1218701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rot="5400000">
              <a:off x="5684049" y="386739"/>
              <a:ext cx="816638" cy="12191095"/>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rot="5400000">
              <a:off x="3714793" y="2367388"/>
              <a:ext cx="816638" cy="8246226"/>
            </a:xfrm>
            <a:prstGeom prst="triangle">
              <a:avLst>
                <a:gd name="adj" fmla="val 100000"/>
              </a:avLst>
            </a:prstGeom>
            <a:solidFill>
              <a:schemeClr val="tx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rot="5400000">
              <a:off x="5640094" y="346865"/>
              <a:ext cx="904548" cy="12191095"/>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rot="5400000" flipV="1">
              <a:off x="5792232" y="501068"/>
              <a:ext cx="599371" cy="12192003"/>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B98EBF">
                <a:alpha val="64706"/>
              </a:srgb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rot="5400000" flipV="1">
              <a:off x="9510073" y="4221962"/>
              <a:ext cx="1131364" cy="4224322"/>
            </a:xfrm>
            <a:prstGeom prst="triangle">
              <a:avLst>
                <a:gd name="adj" fmla="val 100000"/>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5400000">
              <a:off x="1193950" y="-1153129"/>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b="10633"/>
          <a:stretch/>
        </p:blipFill>
        <p:spPr>
          <a:xfrm>
            <a:off x="9933333" y="6068592"/>
            <a:ext cx="2205512" cy="651907"/>
          </a:xfrm>
          <a:prstGeom prst="rect">
            <a:avLst/>
          </a:prstGeom>
        </p:spPr>
      </p:pic>
      <p:sp>
        <p:nvSpPr>
          <p:cNvPr id="5" name="Text Placeholder 11">
            <a:extLst>
              <a:ext uri="{FF2B5EF4-FFF2-40B4-BE49-F238E27FC236}">
                <a16:creationId xmlns:a16="http://schemas.microsoft.com/office/drawing/2014/main" id="{536E47E0-C3DA-75DB-E5B9-45EE846648CE}"/>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162170032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1219736" y="-8467"/>
              <a:ext cx="969088"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7B2F0A30-0D9C-D52A-DD40-FB58B503A583}"/>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202937893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3.xml"/><Relationship Id="rId1" Type="http://schemas.openxmlformats.org/officeDocument/2006/relationships/video" Target="https://www.youtube.com/embed/A2s-S2hpKJo?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video" Target="https://www.youtube.com/embed/BWubS16EzVo?feature=oembed" TargetMode="Externa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video" Target="https://www.youtube.com/embed/pr9Y5VAqI2g?feature=oembed" TargetMode="Externa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8.xml"/><Relationship Id="rId1" Type="http://schemas.openxmlformats.org/officeDocument/2006/relationships/video" Target="https://www.youtube.com/embed/WCU2JMEgFVE?feature=oembed" TargetMode="Externa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video" Target="https://www.youtube.com/embed/EeRGj_AUtC0?feature=oembed" TargetMode="Externa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37D6-CBB5-1A2D-4D0C-4A276C513AEF}"/>
              </a:ext>
            </a:extLst>
          </p:cNvPr>
          <p:cNvSpPr>
            <a:spLocks noGrp="1"/>
          </p:cNvSpPr>
          <p:nvPr>
            <p:ph type="ctrTitle"/>
          </p:nvPr>
        </p:nvSpPr>
        <p:spPr/>
        <p:txBody>
          <a:bodyPr/>
          <a:lstStyle/>
          <a:p>
            <a:r>
              <a:rPr lang="en-US"/>
              <a:t>Trainer Action Pack</a:t>
            </a:r>
          </a:p>
        </p:txBody>
      </p:sp>
      <p:sp>
        <p:nvSpPr>
          <p:cNvPr id="3" name="Subtitle 2">
            <a:extLst>
              <a:ext uri="{FF2B5EF4-FFF2-40B4-BE49-F238E27FC236}">
                <a16:creationId xmlns:a16="http://schemas.microsoft.com/office/drawing/2014/main" id="{5DA5D1F3-2F06-0B86-14AE-A405CC081936}"/>
              </a:ext>
            </a:extLst>
          </p:cNvPr>
          <p:cNvSpPr>
            <a:spLocks noGrp="1"/>
          </p:cNvSpPr>
          <p:nvPr>
            <p:ph type="subTitle" idx="1"/>
          </p:nvPr>
        </p:nvSpPr>
        <p:spPr/>
        <p:txBody>
          <a:bodyPr/>
          <a:lstStyle/>
          <a:p>
            <a:r>
              <a:rPr lang="en-US"/>
              <a:t>A Guide to the Session</a:t>
            </a:r>
          </a:p>
        </p:txBody>
      </p:sp>
      <p:sp>
        <p:nvSpPr>
          <p:cNvPr id="4" name="Text Placeholder 3">
            <a:extLst>
              <a:ext uri="{FF2B5EF4-FFF2-40B4-BE49-F238E27FC236}">
                <a16:creationId xmlns:a16="http://schemas.microsoft.com/office/drawing/2014/main" id="{F79BE0D0-547F-BF05-4710-A4C8325601F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4570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A6E83-51B8-EC63-4FA8-71371BB2F0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2FA6E-E302-903D-9023-F236EC566D74}"/>
              </a:ext>
            </a:extLst>
          </p:cNvPr>
          <p:cNvSpPr>
            <a:spLocks noGrp="1"/>
          </p:cNvSpPr>
          <p:nvPr>
            <p:ph type="title"/>
          </p:nvPr>
        </p:nvSpPr>
        <p:spPr/>
        <p:txBody>
          <a:bodyPr>
            <a:normAutofit/>
          </a:bodyPr>
          <a:lstStyle/>
          <a:p>
            <a:r>
              <a:rPr lang="en-US" sz="4400"/>
              <a:t>Challenge Growth</a:t>
            </a:r>
          </a:p>
        </p:txBody>
      </p:sp>
      <p:graphicFrame>
        <p:nvGraphicFramePr>
          <p:cNvPr id="12" name="Content Placeholder 11">
            <a:extLst>
              <a:ext uri="{FF2B5EF4-FFF2-40B4-BE49-F238E27FC236}">
                <a16:creationId xmlns:a16="http://schemas.microsoft.com/office/drawing/2014/main" id="{3F772A35-B789-3E3E-9F2E-FE036FB4D313}"/>
              </a:ext>
            </a:extLst>
          </p:cNvPr>
          <p:cNvGraphicFramePr>
            <a:graphicFrameLocks noGrp="1"/>
          </p:cNvGraphicFramePr>
          <p:nvPr>
            <p:ph idx="1"/>
            <p:extLst>
              <p:ext uri="{D42A27DB-BD31-4B8C-83A1-F6EECF244321}">
                <p14:modId xmlns:p14="http://schemas.microsoft.com/office/powerpoint/2010/main" val="2827591883"/>
              </p:ext>
            </p:extLst>
          </p:nvPr>
        </p:nvGraphicFramePr>
        <p:xfrm>
          <a:off x="4902200" y="835819"/>
          <a:ext cx="7289800" cy="4890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10">
            <a:extLst>
              <a:ext uri="{FF2B5EF4-FFF2-40B4-BE49-F238E27FC236}">
                <a16:creationId xmlns:a16="http://schemas.microsoft.com/office/drawing/2014/main" id="{761E8A2B-AA84-185F-F8CC-4D1F634852D8}"/>
              </a:ext>
            </a:extLst>
          </p:cNvPr>
          <p:cNvSpPr txBox="1">
            <a:spLocks/>
          </p:cNvSpPr>
          <p:nvPr/>
        </p:nvSpPr>
        <p:spPr>
          <a:xfrm>
            <a:off x="677334" y="1702118"/>
            <a:ext cx="3854450" cy="380714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800"/>
              <a:t>Expect my best</a:t>
            </a:r>
          </a:p>
          <a:p>
            <a:r>
              <a:rPr lang="en-US" sz="3800"/>
              <a:t>Stretch</a:t>
            </a:r>
          </a:p>
          <a:p>
            <a:r>
              <a:rPr lang="en-US" sz="3800"/>
              <a:t>Hold me accountable</a:t>
            </a:r>
          </a:p>
          <a:p>
            <a:r>
              <a:rPr lang="en-US" sz="3800"/>
              <a:t>Reflect on Failures</a:t>
            </a:r>
          </a:p>
          <a:p>
            <a:endParaRPr lang="en-US" sz="3800"/>
          </a:p>
        </p:txBody>
      </p:sp>
    </p:spTree>
    <p:extLst>
      <p:ext uri="{BB962C8B-B14F-4D97-AF65-F5344CB8AC3E}">
        <p14:creationId xmlns:p14="http://schemas.microsoft.com/office/powerpoint/2010/main" val="56764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B26AEEC4-8418-4F6F-AD6A-AF55B73F390E}"/>
                                            </p:graphicEl>
                                          </p:spTgt>
                                        </p:tgtEl>
                                        <p:attrNameLst>
                                          <p:attrName>style.visibility</p:attrName>
                                        </p:attrNameLst>
                                      </p:cBhvr>
                                      <p:to>
                                        <p:strVal val="visible"/>
                                      </p:to>
                                    </p:set>
                                    <p:animEffect transition="in" filter="fade">
                                      <p:cBhvr>
                                        <p:cTn id="7" dur="500"/>
                                        <p:tgtEl>
                                          <p:spTgt spid="12">
                                            <p:graphicEl>
                                              <a:dgm id="{B26AEEC4-8418-4F6F-AD6A-AF55B73F390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7D8BA7AE-8054-4178-901E-247CACB7B176}"/>
                                            </p:graphicEl>
                                          </p:spTgt>
                                        </p:tgtEl>
                                        <p:attrNameLst>
                                          <p:attrName>style.visibility</p:attrName>
                                        </p:attrNameLst>
                                      </p:cBhvr>
                                      <p:to>
                                        <p:strVal val="visible"/>
                                      </p:to>
                                    </p:set>
                                    <p:animEffect transition="in" filter="fade">
                                      <p:cBhvr>
                                        <p:cTn id="10" dur="500"/>
                                        <p:tgtEl>
                                          <p:spTgt spid="12">
                                            <p:graphicEl>
                                              <a:dgm id="{7D8BA7AE-8054-4178-901E-247CACB7B17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graphicEl>
                                              <a:dgm id="{EBD1007A-FFD1-41F1-AA83-C1925AE894D8}"/>
                                            </p:graphicEl>
                                          </p:spTgt>
                                        </p:tgtEl>
                                        <p:attrNameLst>
                                          <p:attrName>style.visibility</p:attrName>
                                        </p:attrNameLst>
                                      </p:cBhvr>
                                      <p:to>
                                        <p:strVal val="visible"/>
                                      </p:to>
                                    </p:set>
                                    <p:animEffect transition="in" filter="fade">
                                      <p:cBhvr>
                                        <p:cTn id="15" dur="500"/>
                                        <p:tgtEl>
                                          <p:spTgt spid="12">
                                            <p:graphicEl>
                                              <a:dgm id="{EBD1007A-FFD1-41F1-AA83-C1925AE894D8}"/>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graphicEl>
                                              <a:dgm id="{5C88A76B-F2FA-44C1-9F44-0F7BE32EDF1A}"/>
                                            </p:graphicEl>
                                          </p:spTgt>
                                        </p:tgtEl>
                                        <p:attrNameLst>
                                          <p:attrName>style.visibility</p:attrName>
                                        </p:attrNameLst>
                                      </p:cBhvr>
                                      <p:to>
                                        <p:strVal val="visible"/>
                                      </p:to>
                                    </p:set>
                                    <p:animEffect transition="in" filter="fade">
                                      <p:cBhvr>
                                        <p:cTn id="18" dur="500"/>
                                        <p:tgtEl>
                                          <p:spTgt spid="12">
                                            <p:graphicEl>
                                              <a:dgm id="{5C88A76B-F2FA-44C1-9F44-0F7BE32EDF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5D11-3C26-6452-6137-F8FEA9ECE162}"/>
              </a:ext>
            </a:extLst>
          </p:cNvPr>
          <p:cNvSpPr>
            <a:spLocks noGrp="1"/>
          </p:cNvSpPr>
          <p:nvPr>
            <p:ph type="title"/>
          </p:nvPr>
        </p:nvSpPr>
        <p:spPr>
          <a:xfrm>
            <a:off x="912108" y="541043"/>
            <a:ext cx="8596668" cy="1320800"/>
          </a:xfrm>
        </p:spPr>
        <p:txBody>
          <a:bodyPr/>
          <a:lstStyle/>
          <a:p>
            <a:r>
              <a:rPr lang="en-US" sz="4400"/>
              <a:t>Rhythm</a:t>
            </a:r>
            <a:endParaRPr lang="en-US"/>
          </a:p>
        </p:txBody>
      </p:sp>
      <p:sp>
        <p:nvSpPr>
          <p:cNvPr id="6" name="Text Placeholder 5">
            <a:extLst>
              <a:ext uri="{FF2B5EF4-FFF2-40B4-BE49-F238E27FC236}">
                <a16:creationId xmlns:a16="http://schemas.microsoft.com/office/drawing/2014/main" id="{F0688219-B47D-51D0-28E4-384326A9B48E}"/>
              </a:ext>
            </a:extLst>
          </p:cNvPr>
          <p:cNvSpPr>
            <a:spLocks noGrp="1"/>
          </p:cNvSpPr>
          <p:nvPr>
            <p:ph type="body" idx="1"/>
          </p:nvPr>
        </p:nvSpPr>
        <p:spPr>
          <a:xfrm>
            <a:off x="912107" y="1285581"/>
            <a:ext cx="4185623" cy="576262"/>
          </a:xfrm>
        </p:spPr>
        <p:txBody>
          <a:bodyPr/>
          <a:lstStyle/>
          <a:p>
            <a:r>
              <a:rPr lang="en-US"/>
              <a:t>Non-verbal</a:t>
            </a:r>
          </a:p>
        </p:txBody>
      </p:sp>
      <p:sp>
        <p:nvSpPr>
          <p:cNvPr id="7" name="Content Placeholder 6">
            <a:extLst>
              <a:ext uri="{FF2B5EF4-FFF2-40B4-BE49-F238E27FC236}">
                <a16:creationId xmlns:a16="http://schemas.microsoft.com/office/drawing/2014/main" id="{94DE87B9-43F1-6608-01B4-02F00554984B}"/>
              </a:ext>
            </a:extLst>
          </p:cNvPr>
          <p:cNvSpPr>
            <a:spLocks noGrp="1"/>
          </p:cNvSpPr>
          <p:nvPr>
            <p:ph sz="half" idx="2"/>
          </p:nvPr>
        </p:nvSpPr>
        <p:spPr>
          <a:xfrm>
            <a:off x="912108" y="2099635"/>
            <a:ext cx="4185623" cy="3304117"/>
          </a:xfrm>
        </p:spPr>
        <p:txBody>
          <a:bodyPr/>
          <a:lstStyle/>
          <a:p>
            <a:r>
              <a:rPr lang="en-US"/>
              <a:t>Rhythmic clapping</a:t>
            </a:r>
          </a:p>
          <a:p>
            <a:r>
              <a:rPr lang="en-US"/>
              <a:t>“If you hear my voice clap once…”</a:t>
            </a:r>
          </a:p>
        </p:txBody>
      </p:sp>
      <p:pic>
        <p:nvPicPr>
          <p:cNvPr id="5" name="Online Media 4" title="Rhythm/clapping attention getters">
            <a:hlinkClick r:id="" action="ppaction://media"/>
            <a:extLst>
              <a:ext uri="{FF2B5EF4-FFF2-40B4-BE49-F238E27FC236}">
                <a16:creationId xmlns:a16="http://schemas.microsoft.com/office/drawing/2014/main" id="{8D16E0A1-F5BD-EEC0-B536-07478E648C8F}"/>
              </a:ext>
            </a:extLst>
          </p:cNvPr>
          <p:cNvPicPr>
            <a:picLocks noGrp="1" noRot="1" noChangeAspect="1"/>
          </p:cNvPicPr>
          <p:nvPr>
            <p:ph sz="quarter" idx="4"/>
            <a:videoFile r:link="rId1"/>
          </p:nvPr>
        </p:nvPicPr>
        <p:blipFill>
          <a:blip r:embed="rId4"/>
          <a:stretch>
            <a:fillRect/>
          </a:stretch>
        </p:blipFill>
        <p:spPr>
          <a:xfrm>
            <a:off x="7891005" y="378142"/>
            <a:ext cx="3235541" cy="5725478"/>
          </a:xfrm>
          <a:prstGeom prst="rect">
            <a:avLst/>
          </a:prstGeom>
        </p:spPr>
      </p:pic>
    </p:spTree>
    <p:extLst>
      <p:ext uri="{BB962C8B-B14F-4D97-AF65-F5344CB8AC3E}">
        <p14:creationId xmlns:p14="http://schemas.microsoft.com/office/powerpoint/2010/main" val="3721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1A168-4FA8-FF05-126A-E64D530A2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E8FE3-D640-ECB4-0DB1-6A6167140D8C}"/>
              </a:ext>
            </a:extLst>
          </p:cNvPr>
          <p:cNvSpPr>
            <a:spLocks noGrp="1"/>
          </p:cNvSpPr>
          <p:nvPr>
            <p:ph type="title"/>
          </p:nvPr>
        </p:nvSpPr>
        <p:spPr/>
        <p:txBody>
          <a:bodyPr>
            <a:normAutofit/>
          </a:bodyPr>
          <a:lstStyle/>
          <a:p>
            <a:r>
              <a:rPr lang="en-US" sz="4400"/>
              <a:t>Provide Support</a:t>
            </a:r>
          </a:p>
        </p:txBody>
      </p:sp>
      <p:graphicFrame>
        <p:nvGraphicFramePr>
          <p:cNvPr id="12" name="Content Placeholder 11">
            <a:extLst>
              <a:ext uri="{FF2B5EF4-FFF2-40B4-BE49-F238E27FC236}">
                <a16:creationId xmlns:a16="http://schemas.microsoft.com/office/drawing/2014/main" id="{CA5D43D4-62B3-49B3-B307-3C0C9CED1B36}"/>
              </a:ext>
            </a:extLst>
          </p:cNvPr>
          <p:cNvGraphicFramePr>
            <a:graphicFrameLocks noGrp="1"/>
          </p:cNvGraphicFramePr>
          <p:nvPr>
            <p:ph idx="1"/>
            <p:extLst>
              <p:ext uri="{D42A27DB-BD31-4B8C-83A1-F6EECF244321}">
                <p14:modId xmlns:p14="http://schemas.microsoft.com/office/powerpoint/2010/main" val="2810309280"/>
              </p:ext>
            </p:extLst>
          </p:nvPr>
        </p:nvGraphicFramePr>
        <p:xfrm>
          <a:off x="4734560" y="1270000"/>
          <a:ext cx="7072630"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10">
            <a:extLst>
              <a:ext uri="{FF2B5EF4-FFF2-40B4-BE49-F238E27FC236}">
                <a16:creationId xmlns:a16="http://schemas.microsoft.com/office/drawing/2014/main" id="{2AC92089-1307-AA29-7AA0-F75D58485F87}"/>
              </a:ext>
            </a:extLst>
          </p:cNvPr>
          <p:cNvSpPr txBox="1">
            <a:spLocks/>
          </p:cNvSpPr>
          <p:nvPr/>
        </p:nvSpPr>
        <p:spPr>
          <a:xfrm>
            <a:off x="677334" y="1702118"/>
            <a:ext cx="3854450" cy="38071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800"/>
              <a:t>Navigate</a:t>
            </a:r>
          </a:p>
          <a:p>
            <a:r>
              <a:rPr lang="en-US" sz="3800"/>
              <a:t>Empower</a:t>
            </a:r>
          </a:p>
          <a:p>
            <a:r>
              <a:rPr lang="en-US" sz="3800"/>
              <a:t>Advocate</a:t>
            </a:r>
          </a:p>
          <a:p>
            <a:r>
              <a:rPr lang="en-US" sz="3800"/>
              <a:t>Set boundaries</a:t>
            </a:r>
          </a:p>
          <a:p>
            <a:endParaRPr lang="en-US" sz="3800"/>
          </a:p>
        </p:txBody>
      </p:sp>
    </p:spTree>
    <p:extLst>
      <p:ext uri="{BB962C8B-B14F-4D97-AF65-F5344CB8AC3E}">
        <p14:creationId xmlns:p14="http://schemas.microsoft.com/office/powerpoint/2010/main" val="64492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B26AEEC4-8418-4F6F-AD6A-AF55B73F390E}"/>
                                            </p:graphicEl>
                                          </p:spTgt>
                                        </p:tgtEl>
                                        <p:attrNameLst>
                                          <p:attrName>style.visibility</p:attrName>
                                        </p:attrNameLst>
                                      </p:cBhvr>
                                      <p:to>
                                        <p:strVal val="visible"/>
                                      </p:to>
                                    </p:set>
                                    <p:animEffect transition="in" filter="fade">
                                      <p:cBhvr>
                                        <p:cTn id="7" dur="500"/>
                                        <p:tgtEl>
                                          <p:spTgt spid="12">
                                            <p:graphicEl>
                                              <a:dgm id="{B26AEEC4-8418-4F6F-AD6A-AF55B73F390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7D8BA7AE-8054-4178-901E-247CACB7B176}"/>
                                            </p:graphicEl>
                                          </p:spTgt>
                                        </p:tgtEl>
                                        <p:attrNameLst>
                                          <p:attrName>style.visibility</p:attrName>
                                        </p:attrNameLst>
                                      </p:cBhvr>
                                      <p:to>
                                        <p:strVal val="visible"/>
                                      </p:to>
                                    </p:set>
                                    <p:animEffect transition="in" filter="fade">
                                      <p:cBhvr>
                                        <p:cTn id="10" dur="500"/>
                                        <p:tgtEl>
                                          <p:spTgt spid="12">
                                            <p:graphicEl>
                                              <a:dgm id="{7D8BA7AE-8054-4178-901E-247CACB7B1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A cat face with whiskers&#10;&#10;AI-generated content may be incorrect.">
            <a:extLst>
              <a:ext uri="{FF2B5EF4-FFF2-40B4-BE49-F238E27FC236}">
                <a16:creationId xmlns:a16="http://schemas.microsoft.com/office/drawing/2014/main" id="{AE6FFFB3-6E02-628B-8870-7D431F0CBACD}"/>
              </a:ext>
            </a:extLst>
          </p:cNvPr>
          <p:cNvPicPr>
            <a:picLocks noGrp="1" noChangeAspect="1"/>
          </p:cNvPicPr>
          <p:nvPr>
            <p:ph idx="1"/>
          </p:nvPr>
        </p:nvPicPr>
        <p:blipFill>
          <a:blip r:embed="rId3"/>
          <a:stretch>
            <a:fillRect/>
          </a:stretch>
        </p:blipFill>
        <p:spPr>
          <a:xfrm>
            <a:off x="2746292" y="1131994"/>
            <a:ext cx="6701293" cy="4590386"/>
          </a:xfrm>
          <a:prstGeom prst="rect">
            <a:avLst/>
          </a:prstGeom>
        </p:spPr>
      </p:pic>
    </p:spTree>
    <p:extLst>
      <p:ext uri="{BB962C8B-B14F-4D97-AF65-F5344CB8AC3E}">
        <p14:creationId xmlns:p14="http://schemas.microsoft.com/office/powerpoint/2010/main" val="3401414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C0138-5B0F-E565-8AF5-11F7EFE3F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975D6-5C31-B31D-1CD2-70388ADFF7BC}"/>
              </a:ext>
            </a:extLst>
          </p:cNvPr>
          <p:cNvSpPr>
            <a:spLocks noGrp="1"/>
          </p:cNvSpPr>
          <p:nvPr>
            <p:ph type="title"/>
          </p:nvPr>
        </p:nvSpPr>
        <p:spPr/>
        <p:txBody>
          <a:bodyPr>
            <a:normAutofit/>
          </a:bodyPr>
          <a:lstStyle/>
          <a:p>
            <a:r>
              <a:rPr lang="en-US" sz="4400"/>
              <a:t>Provide Support</a:t>
            </a:r>
          </a:p>
        </p:txBody>
      </p:sp>
      <p:graphicFrame>
        <p:nvGraphicFramePr>
          <p:cNvPr id="12" name="Content Placeholder 11">
            <a:extLst>
              <a:ext uri="{FF2B5EF4-FFF2-40B4-BE49-F238E27FC236}">
                <a16:creationId xmlns:a16="http://schemas.microsoft.com/office/drawing/2014/main" id="{DC7B29DA-4E71-4667-081E-C7502979E421}"/>
              </a:ext>
            </a:extLst>
          </p:cNvPr>
          <p:cNvGraphicFramePr>
            <a:graphicFrameLocks noGrp="1"/>
          </p:cNvGraphicFramePr>
          <p:nvPr>
            <p:ph idx="1"/>
            <p:extLst>
              <p:ext uri="{D42A27DB-BD31-4B8C-83A1-F6EECF244321}">
                <p14:modId xmlns:p14="http://schemas.microsoft.com/office/powerpoint/2010/main" val="3604227500"/>
              </p:ext>
            </p:extLst>
          </p:nvPr>
        </p:nvGraphicFramePr>
        <p:xfrm>
          <a:off x="4677410" y="609600"/>
          <a:ext cx="7301230" cy="4968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10">
            <a:extLst>
              <a:ext uri="{FF2B5EF4-FFF2-40B4-BE49-F238E27FC236}">
                <a16:creationId xmlns:a16="http://schemas.microsoft.com/office/drawing/2014/main" id="{AB549146-4575-4BB0-8EA8-122A69196E70}"/>
              </a:ext>
            </a:extLst>
          </p:cNvPr>
          <p:cNvSpPr txBox="1">
            <a:spLocks/>
          </p:cNvSpPr>
          <p:nvPr/>
        </p:nvSpPr>
        <p:spPr>
          <a:xfrm>
            <a:off x="677334" y="1702118"/>
            <a:ext cx="3854450" cy="38071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800"/>
              <a:t>Navigate</a:t>
            </a:r>
          </a:p>
          <a:p>
            <a:r>
              <a:rPr lang="en-US" sz="3800"/>
              <a:t>Empower</a:t>
            </a:r>
          </a:p>
          <a:p>
            <a:r>
              <a:rPr lang="en-US" sz="3800"/>
              <a:t>Advocate</a:t>
            </a:r>
          </a:p>
          <a:p>
            <a:r>
              <a:rPr lang="en-US" sz="3800"/>
              <a:t>Set boundaries</a:t>
            </a:r>
          </a:p>
          <a:p>
            <a:endParaRPr lang="en-US" sz="3800"/>
          </a:p>
        </p:txBody>
      </p:sp>
    </p:spTree>
    <p:extLst>
      <p:ext uri="{BB962C8B-B14F-4D97-AF65-F5344CB8AC3E}">
        <p14:creationId xmlns:p14="http://schemas.microsoft.com/office/powerpoint/2010/main" val="16532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B26AEEC4-8418-4F6F-AD6A-AF55B73F390E}"/>
                                            </p:graphicEl>
                                          </p:spTgt>
                                        </p:tgtEl>
                                        <p:attrNameLst>
                                          <p:attrName>style.visibility</p:attrName>
                                        </p:attrNameLst>
                                      </p:cBhvr>
                                      <p:to>
                                        <p:strVal val="visible"/>
                                      </p:to>
                                    </p:set>
                                    <p:animEffect transition="in" filter="fade">
                                      <p:cBhvr>
                                        <p:cTn id="7" dur="500"/>
                                        <p:tgtEl>
                                          <p:spTgt spid="12">
                                            <p:graphicEl>
                                              <a:dgm id="{B26AEEC4-8418-4F6F-AD6A-AF55B73F390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7D8BA7AE-8054-4178-901E-247CACB7B176}"/>
                                            </p:graphicEl>
                                          </p:spTgt>
                                        </p:tgtEl>
                                        <p:attrNameLst>
                                          <p:attrName>style.visibility</p:attrName>
                                        </p:attrNameLst>
                                      </p:cBhvr>
                                      <p:to>
                                        <p:strVal val="visible"/>
                                      </p:to>
                                    </p:set>
                                    <p:animEffect transition="in" filter="fade">
                                      <p:cBhvr>
                                        <p:cTn id="10" dur="500"/>
                                        <p:tgtEl>
                                          <p:spTgt spid="12">
                                            <p:graphicEl>
                                              <a:dgm id="{7D8BA7AE-8054-4178-901E-247CACB7B1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A662-8ABF-75FE-E321-C8553AE9A186}"/>
              </a:ext>
            </a:extLst>
          </p:cNvPr>
          <p:cNvSpPr>
            <a:spLocks noGrp="1"/>
          </p:cNvSpPr>
          <p:nvPr>
            <p:ph type="title"/>
          </p:nvPr>
        </p:nvSpPr>
        <p:spPr>
          <a:xfrm>
            <a:off x="5112602" y="741347"/>
            <a:ext cx="8596667" cy="566738"/>
          </a:xfrm>
        </p:spPr>
        <p:txBody>
          <a:bodyPr/>
          <a:lstStyle/>
          <a:p>
            <a:r>
              <a:rPr lang="en-US" sz="4400"/>
              <a:t>Signals</a:t>
            </a:r>
          </a:p>
        </p:txBody>
      </p:sp>
      <p:sp>
        <p:nvSpPr>
          <p:cNvPr id="4" name="Text Placeholder 3">
            <a:extLst>
              <a:ext uri="{FF2B5EF4-FFF2-40B4-BE49-F238E27FC236}">
                <a16:creationId xmlns:a16="http://schemas.microsoft.com/office/drawing/2014/main" id="{08D93CC0-79E4-3550-4D34-E9309FB51492}"/>
              </a:ext>
            </a:extLst>
          </p:cNvPr>
          <p:cNvSpPr>
            <a:spLocks noGrp="1"/>
          </p:cNvSpPr>
          <p:nvPr>
            <p:ph type="body" sz="half" idx="2"/>
          </p:nvPr>
        </p:nvSpPr>
        <p:spPr>
          <a:xfrm>
            <a:off x="5112602" y="1308085"/>
            <a:ext cx="8596667" cy="674024"/>
          </a:xfrm>
        </p:spPr>
        <p:txBody>
          <a:bodyPr/>
          <a:lstStyle/>
          <a:p>
            <a:r>
              <a:rPr lang="en-US"/>
              <a:t>Non-verbal</a:t>
            </a:r>
          </a:p>
        </p:txBody>
      </p:sp>
      <p:pic>
        <p:nvPicPr>
          <p:cNvPr id="5" name="Online Media 4" title="Attention Getters">
            <a:hlinkClick r:id="" action="ppaction://media"/>
            <a:extLst>
              <a:ext uri="{FF2B5EF4-FFF2-40B4-BE49-F238E27FC236}">
                <a16:creationId xmlns:a16="http://schemas.microsoft.com/office/drawing/2014/main" id="{848B7ACA-4C99-8DD2-FF11-20928DA178F7}"/>
              </a:ext>
            </a:extLst>
          </p:cNvPr>
          <p:cNvPicPr>
            <a:picLocks noRot="1" noChangeAspect="1"/>
          </p:cNvPicPr>
          <p:nvPr>
            <a:videoFile r:link="rId1"/>
          </p:nvPr>
        </p:nvPicPr>
        <p:blipFill>
          <a:blip r:embed="rId4"/>
          <a:stretch>
            <a:fillRect/>
          </a:stretch>
        </p:blipFill>
        <p:spPr>
          <a:xfrm>
            <a:off x="893491" y="337185"/>
            <a:ext cx="3494037" cy="6183630"/>
          </a:xfrm>
          <a:prstGeom prst="rect">
            <a:avLst/>
          </a:prstGeom>
        </p:spPr>
      </p:pic>
      <p:sp>
        <p:nvSpPr>
          <p:cNvPr id="3" name="Content Placeholder 6">
            <a:extLst>
              <a:ext uri="{FF2B5EF4-FFF2-40B4-BE49-F238E27FC236}">
                <a16:creationId xmlns:a16="http://schemas.microsoft.com/office/drawing/2014/main" id="{19F00EE1-04E7-A746-983C-6A44262C9DA6}"/>
              </a:ext>
            </a:extLst>
          </p:cNvPr>
          <p:cNvSpPr txBox="1">
            <a:spLocks/>
          </p:cNvSpPr>
          <p:nvPr/>
        </p:nvSpPr>
        <p:spPr>
          <a:xfrm>
            <a:off x="4918470" y="2061673"/>
            <a:ext cx="4185623" cy="44362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F2BB16"/>
              </a:buClr>
              <a:buSzPct val="80000"/>
              <a:buFont typeface="Wingdings 3" charset="2"/>
              <a:buChar char=""/>
              <a:tabLst/>
              <a:defRPr/>
            </a:pPr>
            <a:r>
              <a:rPr kumimoji="0" lang="en-US" sz="3600" b="0" i="0" u="none" strike="noStrike" kern="1200" cap="none" spc="0" normalizeH="0" baseline="0" noProof="0">
                <a:ln>
                  <a:noFill/>
                </a:ln>
                <a:solidFill>
                  <a:srgbClr val="0D0D0D"/>
                </a:solidFill>
                <a:effectLst/>
                <a:uLnTx/>
                <a:uFillTx/>
                <a:latin typeface="Open Sans Light" pitchFamily="2" charset="0"/>
                <a:ea typeface="Open Sans Light" pitchFamily="2" charset="0"/>
                <a:cs typeface="Open Sans Light" pitchFamily="2" charset="0"/>
              </a:rPr>
              <a:t>Quiet</a:t>
            </a:r>
            <a:r>
              <a:rPr kumimoji="0" lang="en-US" sz="3600" b="0" i="0" u="none" strike="noStrike" kern="1200" cap="none" spc="0" normalizeH="0" noProof="0">
                <a:ln>
                  <a:noFill/>
                </a:ln>
                <a:solidFill>
                  <a:srgbClr val="0D0D0D"/>
                </a:solidFill>
                <a:effectLst/>
                <a:uLnTx/>
                <a:uFillTx/>
                <a:latin typeface="Open Sans Light" pitchFamily="2" charset="0"/>
                <a:ea typeface="Open Sans Light" pitchFamily="2" charset="0"/>
                <a:cs typeface="Open Sans Light" pitchFamily="2" charset="0"/>
              </a:rPr>
              <a:t> coyote</a:t>
            </a:r>
          </a:p>
          <a:p>
            <a:pPr marL="342900" marR="0" lvl="0" indent="-342900" algn="l" defTabSz="457200" rtl="0" eaLnBrk="1" fontAlgn="auto" latinLnBrk="0" hangingPunct="1">
              <a:lnSpc>
                <a:spcPct val="100000"/>
              </a:lnSpc>
              <a:spcBef>
                <a:spcPts val="1000"/>
              </a:spcBef>
              <a:spcAft>
                <a:spcPts val="0"/>
              </a:spcAft>
              <a:buClr>
                <a:srgbClr val="F2BB16"/>
              </a:buClr>
              <a:buSzPct val="80000"/>
              <a:buFont typeface="Wingdings 3" charset="2"/>
              <a:buChar char=""/>
              <a:tabLst/>
              <a:defRPr/>
            </a:pPr>
            <a:r>
              <a:rPr lang="en-US" baseline="0">
                <a:solidFill>
                  <a:srgbClr val="0D0D0D"/>
                </a:solidFill>
              </a:rPr>
              <a:t>Peace sign</a:t>
            </a:r>
            <a:endParaRPr lang="en-US">
              <a:solidFill>
                <a:srgbClr val="0D0D0D"/>
              </a:solidFill>
            </a:endParaRPr>
          </a:p>
          <a:p>
            <a:pPr marL="342900" marR="0" lvl="0" indent="-342900" algn="l" defTabSz="457200" rtl="0" eaLnBrk="1" fontAlgn="auto" latinLnBrk="0" hangingPunct="1">
              <a:lnSpc>
                <a:spcPct val="100000"/>
              </a:lnSpc>
              <a:spcBef>
                <a:spcPts val="1000"/>
              </a:spcBef>
              <a:spcAft>
                <a:spcPts val="0"/>
              </a:spcAft>
              <a:buClr>
                <a:srgbClr val="F2BB16"/>
              </a:buClr>
              <a:buSzPct val="80000"/>
              <a:buFont typeface="Wingdings 3" charset="2"/>
              <a:buChar char=""/>
              <a:tabLst/>
              <a:defRPr/>
            </a:pPr>
            <a:r>
              <a:rPr kumimoji="0" lang="en-US" b="0" i="0" u="none" strike="noStrike" kern="1200" cap="none" spc="0" normalizeH="0" baseline="0" noProof="0">
                <a:ln>
                  <a:noFill/>
                </a:ln>
                <a:solidFill>
                  <a:srgbClr val="0D0D0D"/>
                </a:solidFill>
                <a:effectLst/>
                <a:uLnTx/>
                <a:uFillTx/>
                <a:latin typeface="Open Sans Light" pitchFamily="2" charset="0"/>
                <a:ea typeface="Open Sans Light" pitchFamily="2" charset="0"/>
                <a:cs typeface="Open Sans Light" pitchFamily="2" charset="0"/>
              </a:rPr>
              <a:t>Raised</a:t>
            </a:r>
            <a:r>
              <a:rPr kumimoji="0" lang="en-US" b="0" i="0" u="none" strike="noStrike" kern="1200" cap="none" spc="0" normalizeH="0" noProof="0">
                <a:ln>
                  <a:noFill/>
                </a:ln>
                <a:solidFill>
                  <a:srgbClr val="0D0D0D"/>
                </a:solidFill>
                <a:effectLst/>
                <a:uLnTx/>
                <a:uFillTx/>
                <a:latin typeface="Open Sans Light" pitchFamily="2" charset="0"/>
                <a:ea typeface="Open Sans Light" pitchFamily="2" charset="0"/>
                <a:cs typeface="Open Sans Light" pitchFamily="2" charset="0"/>
              </a:rPr>
              <a:t> hand</a:t>
            </a:r>
            <a:endParaRPr kumimoji="0" lang="en-US" b="0" i="0" u="none" strike="noStrike" kern="1200" cap="none" spc="0" normalizeH="0" baseline="0" noProof="0">
              <a:ln>
                <a:noFill/>
              </a:ln>
              <a:solidFill>
                <a:srgbClr val="0D0D0D"/>
              </a:solidFill>
              <a:effectLst/>
              <a:uLnTx/>
              <a:uFillTx/>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62368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E4833-E4B7-1488-FF8F-82F3A66D3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7EE43F-DE49-448E-1981-EA1D01DBC024}"/>
              </a:ext>
            </a:extLst>
          </p:cNvPr>
          <p:cNvSpPr>
            <a:spLocks noGrp="1"/>
          </p:cNvSpPr>
          <p:nvPr>
            <p:ph type="title"/>
          </p:nvPr>
        </p:nvSpPr>
        <p:spPr/>
        <p:txBody>
          <a:bodyPr>
            <a:normAutofit/>
          </a:bodyPr>
          <a:lstStyle/>
          <a:p>
            <a:r>
              <a:rPr lang="en-US" sz="4400"/>
              <a:t>Share Power</a:t>
            </a:r>
          </a:p>
        </p:txBody>
      </p:sp>
      <p:graphicFrame>
        <p:nvGraphicFramePr>
          <p:cNvPr id="12" name="Content Placeholder 11">
            <a:extLst>
              <a:ext uri="{FF2B5EF4-FFF2-40B4-BE49-F238E27FC236}">
                <a16:creationId xmlns:a16="http://schemas.microsoft.com/office/drawing/2014/main" id="{124B45C2-C869-922F-C016-D2CDCEE92146}"/>
              </a:ext>
            </a:extLst>
          </p:cNvPr>
          <p:cNvGraphicFramePr>
            <a:graphicFrameLocks noGrp="1"/>
          </p:cNvGraphicFramePr>
          <p:nvPr>
            <p:ph idx="1"/>
            <p:extLst>
              <p:ext uri="{D42A27DB-BD31-4B8C-83A1-F6EECF244321}">
                <p14:modId xmlns:p14="http://schemas.microsoft.com/office/powerpoint/2010/main" val="1325252690"/>
              </p:ext>
            </p:extLst>
          </p:nvPr>
        </p:nvGraphicFramePr>
        <p:xfrm>
          <a:off x="4767580" y="1616076"/>
          <a:ext cx="7139940" cy="331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10">
            <a:extLst>
              <a:ext uri="{FF2B5EF4-FFF2-40B4-BE49-F238E27FC236}">
                <a16:creationId xmlns:a16="http://schemas.microsoft.com/office/drawing/2014/main" id="{01150D68-37C2-3431-A823-BF18C3659626}"/>
              </a:ext>
            </a:extLst>
          </p:cNvPr>
          <p:cNvSpPr txBox="1">
            <a:spLocks/>
          </p:cNvSpPr>
          <p:nvPr/>
        </p:nvSpPr>
        <p:spPr>
          <a:xfrm>
            <a:off x="677334" y="1702118"/>
            <a:ext cx="3854450" cy="38071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800"/>
              <a:t>Respect me</a:t>
            </a:r>
          </a:p>
          <a:p>
            <a:r>
              <a:rPr lang="en-US" sz="3800"/>
              <a:t>Include me</a:t>
            </a:r>
          </a:p>
          <a:p>
            <a:r>
              <a:rPr lang="en-US" sz="3800"/>
              <a:t>Collaborate</a:t>
            </a:r>
          </a:p>
          <a:p>
            <a:r>
              <a:rPr lang="en-US" sz="3800"/>
              <a:t>Let me lead</a:t>
            </a:r>
          </a:p>
          <a:p>
            <a:endParaRPr lang="en-US" sz="3800"/>
          </a:p>
        </p:txBody>
      </p:sp>
    </p:spTree>
    <p:extLst>
      <p:ext uri="{BB962C8B-B14F-4D97-AF65-F5344CB8AC3E}">
        <p14:creationId xmlns:p14="http://schemas.microsoft.com/office/powerpoint/2010/main" val="240516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B26AEEC4-8418-4F6F-AD6A-AF55B73F390E}"/>
                                            </p:graphicEl>
                                          </p:spTgt>
                                        </p:tgtEl>
                                        <p:attrNameLst>
                                          <p:attrName>style.visibility</p:attrName>
                                        </p:attrNameLst>
                                      </p:cBhvr>
                                      <p:to>
                                        <p:strVal val="visible"/>
                                      </p:to>
                                    </p:set>
                                    <p:animEffect transition="in" filter="fade">
                                      <p:cBhvr>
                                        <p:cTn id="7" dur="500"/>
                                        <p:tgtEl>
                                          <p:spTgt spid="12">
                                            <p:graphicEl>
                                              <a:dgm id="{B26AEEC4-8418-4F6F-AD6A-AF55B73F390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7D8BA7AE-8054-4178-901E-247CACB7B176}"/>
                                            </p:graphicEl>
                                          </p:spTgt>
                                        </p:tgtEl>
                                        <p:attrNameLst>
                                          <p:attrName>style.visibility</p:attrName>
                                        </p:attrNameLst>
                                      </p:cBhvr>
                                      <p:to>
                                        <p:strVal val="visible"/>
                                      </p:to>
                                    </p:set>
                                    <p:animEffect transition="in" filter="fade">
                                      <p:cBhvr>
                                        <p:cTn id="10" dur="500"/>
                                        <p:tgtEl>
                                          <p:spTgt spid="12">
                                            <p:graphicEl>
                                              <a:dgm id="{7D8BA7AE-8054-4178-901E-247CACB7B1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5E4833-E4B7-1488-FF8F-82F3A66D3497}"/>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nline Media 6" title="Stop Bullying PSA">
            <a:hlinkClick r:id="" action="ppaction://media"/>
            <a:extLst>
              <a:ext uri="{FF2B5EF4-FFF2-40B4-BE49-F238E27FC236}">
                <a16:creationId xmlns:a16="http://schemas.microsoft.com/office/drawing/2014/main" id="{2B161933-EBD5-CFFE-D826-7764157938CD}"/>
              </a:ext>
            </a:extLst>
          </p:cNvPr>
          <p:cNvPicPr>
            <a:picLocks noGrp="1" noRot="1" noChangeAspect="1"/>
          </p:cNvPicPr>
          <p:nvPr>
            <p:ph idx="1"/>
            <a:videoFile r:link="rId1"/>
          </p:nvPr>
        </p:nvPicPr>
        <p:blipFill>
          <a:blip r:embed="rId4"/>
          <a:stretch>
            <a:fillRect/>
          </a:stretch>
        </p:blipFill>
        <p:spPr>
          <a:xfrm>
            <a:off x="378767" y="206759"/>
            <a:ext cx="11497003" cy="6496457"/>
          </a:xfrm>
          <a:prstGeom prst="rect">
            <a:avLst/>
          </a:prstGeom>
        </p:spPr>
      </p:pic>
    </p:spTree>
    <p:extLst>
      <p:ext uri="{BB962C8B-B14F-4D97-AF65-F5344CB8AC3E}">
        <p14:creationId xmlns:p14="http://schemas.microsoft.com/office/powerpoint/2010/main" val="9725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B17F-8FB6-E399-7FA0-FD74B6FB5623}"/>
              </a:ext>
            </a:extLst>
          </p:cNvPr>
          <p:cNvSpPr>
            <a:spLocks noGrp="1"/>
          </p:cNvSpPr>
          <p:nvPr>
            <p:ph type="title"/>
          </p:nvPr>
        </p:nvSpPr>
        <p:spPr/>
        <p:txBody>
          <a:bodyPr>
            <a:normAutofit/>
          </a:bodyPr>
          <a:lstStyle/>
          <a:p>
            <a:r>
              <a:rPr lang="en-US" sz="4400"/>
              <a:t>Singing and Sounds</a:t>
            </a:r>
          </a:p>
        </p:txBody>
      </p:sp>
      <p:pic>
        <p:nvPicPr>
          <p:cNvPr id="5" name="Online Media 4" title="Hey Hey, Hey Hey Hey! | Holiday Lake 4-H Center">
            <a:hlinkClick r:id="" action="ppaction://media"/>
            <a:extLst>
              <a:ext uri="{FF2B5EF4-FFF2-40B4-BE49-F238E27FC236}">
                <a16:creationId xmlns:a16="http://schemas.microsoft.com/office/drawing/2014/main" id="{2EE77ABC-4316-414A-941E-F4496EB747FD}"/>
              </a:ext>
            </a:extLst>
          </p:cNvPr>
          <p:cNvPicPr>
            <a:picLocks noRot="1" noChangeAspect="1"/>
          </p:cNvPicPr>
          <p:nvPr>
            <a:videoFile r:link="rId1"/>
          </p:nvPr>
        </p:nvPicPr>
        <p:blipFill>
          <a:blip r:embed="rId4"/>
          <a:stretch>
            <a:fillRect/>
          </a:stretch>
        </p:blipFill>
        <p:spPr>
          <a:xfrm>
            <a:off x="2730381" y="1541269"/>
            <a:ext cx="7620000" cy="4305300"/>
          </a:xfrm>
          <a:prstGeom prst="rect">
            <a:avLst/>
          </a:prstGeom>
        </p:spPr>
      </p:pic>
    </p:spTree>
    <p:extLst>
      <p:ext uri="{BB962C8B-B14F-4D97-AF65-F5344CB8AC3E}">
        <p14:creationId xmlns:p14="http://schemas.microsoft.com/office/powerpoint/2010/main" val="6986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C7234-5ECF-9E33-CCD4-882D6454F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FC94F-391F-F4CC-C08C-1C87B0B42CA3}"/>
              </a:ext>
            </a:extLst>
          </p:cNvPr>
          <p:cNvSpPr>
            <a:spLocks noGrp="1"/>
          </p:cNvSpPr>
          <p:nvPr>
            <p:ph type="title"/>
          </p:nvPr>
        </p:nvSpPr>
        <p:spPr/>
        <p:txBody>
          <a:bodyPr>
            <a:normAutofit/>
          </a:bodyPr>
          <a:lstStyle/>
          <a:p>
            <a:r>
              <a:rPr lang="en-US" sz="4400"/>
              <a:t>Expand Possibilities</a:t>
            </a:r>
          </a:p>
        </p:txBody>
      </p:sp>
      <p:graphicFrame>
        <p:nvGraphicFramePr>
          <p:cNvPr id="12" name="Content Placeholder 11">
            <a:extLst>
              <a:ext uri="{FF2B5EF4-FFF2-40B4-BE49-F238E27FC236}">
                <a16:creationId xmlns:a16="http://schemas.microsoft.com/office/drawing/2014/main" id="{A43C4210-DFB9-016E-38B3-E728626BAD5C}"/>
              </a:ext>
            </a:extLst>
          </p:cNvPr>
          <p:cNvGraphicFramePr>
            <a:graphicFrameLocks noGrp="1"/>
          </p:cNvGraphicFramePr>
          <p:nvPr>
            <p:ph idx="1"/>
            <p:extLst>
              <p:ext uri="{D42A27DB-BD31-4B8C-83A1-F6EECF244321}">
                <p14:modId xmlns:p14="http://schemas.microsoft.com/office/powerpoint/2010/main" val="1031834177"/>
              </p:ext>
            </p:extLst>
          </p:nvPr>
        </p:nvGraphicFramePr>
        <p:xfrm>
          <a:off x="5206681" y="1046164"/>
          <a:ext cx="7114859" cy="4691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10">
            <a:extLst>
              <a:ext uri="{FF2B5EF4-FFF2-40B4-BE49-F238E27FC236}">
                <a16:creationId xmlns:a16="http://schemas.microsoft.com/office/drawing/2014/main" id="{4FA8E6BE-2334-C484-FB48-D29883CE3230}"/>
              </a:ext>
            </a:extLst>
          </p:cNvPr>
          <p:cNvSpPr txBox="1">
            <a:spLocks/>
          </p:cNvSpPr>
          <p:nvPr/>
        </p:nvSpPr>
        <p:spPr>
          <a:xfrm>
            <a:off x="677334" y="1702118"/>
            <a:ext cx="4409016" cy="38071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800"/>
              <a:t>Inspire</a:t>
            </a:r>
          </a:p>
          <a:p>
            <a:r>
              <a:rPr lang="en-US" sz="3800"/>
              <a:t>Broaden horizons</a:t>
            </a:r>
          </a:p>
          <a:p>
            <a:r>
              <a:rPr lang="en-US" sz="3800"/>
              <a:t>Connect</a:t>
            </a:r>
          </a:p>
          <a:p>
            <a:endParaRPr lang="en-US" sz="3800"/>
          </a:p>
        </p:txBody>
      </p:sp>
    </p:spTree>
    <p:extLst>
      <p:ext uri="{BB962C8B-B14F-4D97-AF65-F5344CB8AC3E}">
        <p14:creationId xmlns:p14="http://schemas.microsoft.com/office/powerpoint/2010/main" val="32643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B26AEEC4-8418-4F6F-AD6A-AF55B73F390E}"/>
                                            </p:graphicEl>
                                          </p:spTgt>
                                        </p:tgtEl>
                                        <p:attrNameLst>
                                          <p:attrName>style.visibility</p:attrName>
                                        </p:attrNameLst>
                                      </p:cBhvr>
                                      <p:to>
                                        <p:strVal val="visible"/>
                                      </p:to>
                                    </p:set>
                                    <p:animEffect transition="in" filter="fade">
                                      <p:cBhvr>
                                        <p:cTn id="7" dur="500"/>
                                        <p:tgtEl>
                                          <p:spTgt spid="12">
                                            <p:graphicEl>
                                              <a:dgm id="{B26AEEC4-8418-4F6F-AD6A-AF55B73F390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7D8BA7AE-8054-4178-901E-247CACB7B176}"/>
                                            </p:graphicEl>
                                          </p:spTgt>
                                        </p:tgtEl>
                                        <p:attrNameLst>
                                          <p:attrName>style.visibility</p:attrName>
                                        </p:attrNameLst>
                                      </p:cBhvr>
                                      <p:to>
                                        <p:strVal val="visible"/>
                                      </p:to>
                                    </p:set>
                                    <p:animEffect transition="in" filter="fade">
                                      <p:cBhvr>
                                        <p:cTn id="10" dur="500"/>
                                        <p:tgtEl>
                                          <p:spTgt spid="12">
                                            <p:graphicEl>
                                              <a:dgm id="{7D8BA7AE-8054-4178-901E-247CACB7B1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9C81-56DB-61AF-F16E-84956E5B1980}"/>
              </a:ext>
            </a:extLst>
          </p:cNvPr>
          <p:cNvSpPr>
            <a:spLocks noGrp="1"/>
          </p:cNvSpPr>
          <p:nvPr>
            <p:ph type="ctrTitle"/>
          </p:nvPr>
        </p:nvSpPr>
        <p:spPr/>
        <p:txBody>
          <a:bodyPr/>
          <a:lstStyle/>
          <a:p>
            <a:r>
              <a:rPr lang="en-US">
                <a:latin typeface="Oswald"/>
              </a:rPr>
              <a:t>The Welcome Toolkit</a:t>
            </a:r>
            <a:endParaRPr lang="en-US"/>
          </a:p>
        </p:txBody>
      </p:sp>
      <p:sp>
        <p:nvSpPr>
          <p:cNvPr id="3" name="Subtitle 2">
            <a:extLst>
              <a:ext uri="{FF2B5EF4-FFF2-40B4-BE49-F238E27FC236}">
                <a16:creationId xmlns:a16="http://schemas.microsoft.com/office/drawing/2014/main" id="{F24D287E-6C7B-4DD8-1B73-4C21D7B3C51D}"/>
              </a:ext>
            </a:extLst>
          </p:cNvPr>
          <p:cNvSpPr>
            <a:spLocks noGrp="1"/>
          </p:cNvSpPr>
          <p:nvPr>
            <p:ph type="subTitle" idx="1"/>
          </p:nvPr>
        </p:nvSpPr>
        <p:spPr/>
        <p:txBody>
          <a:bodyPr/>
          <a:lstStyle/>
          <a:p>
            <a:r>
              <a:rPr lang="en-US">
                <a:latin typeface="Open Sans Light"/>
                <a:ea typeface="Open Sans Light"/>
                <a:cs typeface="Open Sans Light"/>
              </a:rPr>
              <a:t>Building Connections from Day One</a:t>
            </a:r>
            <a:endParaRPr lang="en-US"/>
          </a:p>
        </p:txBody>
      </p:sp>
      <p:sp>
        <p:nvSpPr>
          <p:cNvPr id="4" name="Text Placeholder 3">
            <a:extLst>
              <a:ext uri="{FF2B5EF4-FFF2-40B4-BE49-F238E27FC236}">
                <a16:creationId xmlns:a16="http://schemas.microsoft.com/office/drawing/2014/main" id="{16637C7A-F0EE-CAD8-41CE-2E1229FA4B6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36805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6C8A-76F0-FA1D-1A05-04E6A7905FF0}"/>
              </a:ext>
            </a:extLst>
          </p:cNvPr>
          <p:cNvSpPr>
            <a:spLocks noGrp="1"/>
          </p:cNvSpPr>
          <p:nvPr>
            <p:ph type="title"/>
          </p:nvPr>
        </p:nvSpPr>
        <p:spPr>
          <a:xfrm>
            <a:off x="5172423" y="3430298"/>
            <a:ext cx="4885978" cy="566738"/>
          </a:xfrm>
        </p:spPr>
        <p:txBody>
          <a:bodyPr/>
          <a:lstStyle/>
          <a:p>
            <a:r>
              <a:rPr lang="en-US" sz="4400" dirty="0">
                <a:latin typeface="Oswald"/>
              </a:rPr>
              <a:t>Make Your Attention Getter Stronger</a:t>
            </a:r>
          </a:p>
        </p:txBody>
      </p:sp>
      <p:pic>
        <p:nvPicPr>
          <p:cNvPr id="5" name="snaptik_7154139410693557550">
            <a:hlinkClick r:id="" action="ppaction://media"/>
            <a:extLst>
              <a:ext uri="{FF2B5EF4-FFF2-40B4-BE49-F238E27FC236}">
                <a16:creationId xmlns:a16="http://schemas.microsoft.com/office/drawing/2014/main" id="{D9D8EFEB-332A-467F-241F-5E51526DD6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1644" y="371475"/>
            <a:ext cx="3439716" cy="6115050"/>
          </a:xfrm>
          <a:prstGeom prst="rect">
            <a:avLst/>
          </a:prstGeom>
        </p:spPr>
      </p:pic>
    </p:spTree>
    <p:extLst>
      <p:ext uri="{BB962C8B-B14F-4D97-AF65-F5344CB8AC3E}">
        <p14:creationId xmlns:p14="http://schemas.microsoft.com/office/powerpoint/2010/main" val="66009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8048-EF99-24BF-BC59-55D48A9C907F}"/>
              </a:ext>
            </a:extLst>
          </p:cNvPr>
          <p:cNvSpPr>
            <a:spLocks noGrp="1"/>
          </p:cNvSpPr>
          <p:nvPr>
            <p:ph type="title"/>
          </p:nvPr>
        </p:nvSpPr>
        <p:spPr/>
        <p:txBody>
          <a:bodyPr/>
          <a:lstStyle/>
          <a:p>
            <a:r>
              <a:rPr lang="en-US"/>
              <a:t>Keep It Going</a:t>
            </a:r>
          </a:p>
        </p:txBody>
      </p:sp>
      <p:sp>
        <p:nvSpPr>
          <p:cNvPr id="3" name="Content Placeholder 2">
            <a:extLst>
              <a:ext uri="{FF2B5EF4-FFF2-40B4-BE49-F238E27FC236}">
                <a16:creationId xmlns:a16="http://schemas.microsoft.com/office/drawing/2014/main" id="{88B9A16C-DE87-96D5-FCE8-64465FCDD000}"/>
              </a:ext>
            </a:extLst>
          </p:cNvPr>
          <p:cNvSpPr>
            <a:spLocks noGrp="1"/>
          </p:cNvSpPr>
          <p:nvPr>
            <p:ph idx="1"/>
          </p:nvPr>
        </p:nvSpPr>
        <p:spPr/>
        <p:txBody>
          <a:bodyPr/>
          <a:lstStyle/>
          <a:p>
            <a:r>
              <a:rPr lang="en-US" dirty="0"/>
              <a:t>Implement clear attention getters</a:t>
            </a:r>
          </a:p>
          <a:p>
            <a:r>
              <a:rPr lang="en-US" dirty="0"/>
              <a:t>Create and maintain supportive and inclusive environments</a:t>
            </a:r>
          </a:p>
        </p:txBody>
      </p:sp>
      <p:sp>
        <p:nvSpPr>
          <p:cNvPr id="7" name="Content Placeholder 2">
            <a:extLst>
              <a:ext uri="{FF2B5EF4-FFF2-40B4-BE49-F238E27FC236}">
                <a16:creationId xmlns:a16="http://schemas.microsoft.com/office/drawing/2014/main" id="{D587D3EC-110E-BB1F-823E-8FC0223ACDD4}"/>
              </a:ext>
            </a:extLst>
          </p:cNvPr>
          <p:cNvSpPr>
            <a:spLocks noGrp="1"/>
          </p:cNvSpPr>
          <p:nvPr/>
        </p:nvSpPr>
        <p:spPr>
          <a:xfrm>
            <a:off x="695428" y="1782082"/>
            <a:ext cx="4924864" cy="492213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2BB16"/>
              </a:buClr>
              <a:buSzPct val="80000"/>
              <a:buFont typeface="Wingdings 3" charset="2"/>
              <a:buChar char=""/>
              <a:defRPr sz="3600" kern="1200">
                <a:solidFill>
                  <a:srgbClr val="0D0D0D"/>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rgbClr val="F2BB16"/>
              </a:buClr>
              <a:buSzPct val="80000"/>
              <a:buFont typeface="Wingdings 3" charset="2"/>
              <a:buChar char=""/>
              <a:defRPr sz="3200" kern="1200">
                <a:solidFill>
                  <a:srgbClr val="0D0D0D"/>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rgbClr val="F2BB16"/>
              </a:buClr>
              <a:buSzPct val="80000"/>
              <a:buFont typeface="Wingdings 3" charset="2"/>
              <a:buChar char=""/>
              <a:defRPr sz="2800" kern="1200">
                <a:solidFill>
                  <a:srgbClr val="0D0D0D"/>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rgbClr val="F2BB16"/>
              </a:buClr>
              <a:buSzPct val="80000"/>
              <a:buFont typeface="Wingdings 3" charset="2"/>
              <a:buChar char=""/>
              <a:defRPr sz="2400" kern="1200">
                <a:solidFill>
                  <a:srgbClr val="0D0D0D"/>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rgbClr val="F2BB16"/>
              </a:buClr>
              <a:buSzPct val="80000"/>
              <a:buFont typeface="Wingdings 3" charset="2"/>
              <a:buChar char=""/>
              <a:defRPr sz="2000" kern="1200">
                <a:solidFill>
                  <a:srgbClr val="0D0D0D"/>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6pPr>
            <a:lvl7pPr marL="29718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7pPr>
            <a:lvl8pPr marL="34290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8pPr>
            <a:lvl9pPr marL="38862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9pPr>
          </a:lstStyle>
          <a:p>
            <a:endParaRPr lang="en-US" dirty="0"/>
          </a:p>
        </p:txBody>
      </p:sp>
    </p:spTree>
    <p:extLst>
      <p:ext uri="{BB962C8B-B14F-4D97-AF65-F5344CB8AC3E}">
        <p14:creationId xmlns:p14="http://schemas.microsoft.com/office/powerpoint/2010/main" val="220560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hite speech bubbles&#10;&#10;AI-generated content may be incorrect.">
            <a:extLst>
              <a:ext uri="{FF2B5EF4-FFF2-40B4-BE49-F238E27FC236}">
                <a16:creationId xmlns:a16="http://schemas.microsoft.com/office/drawing/2014/main" id="{AE42F945-863B-C5C1-63B9-EE780F5B16C4}"/>
              </a:ext>
            </a:extLst>
          </p:cNvPr>
          <p:cNvPicPr>
            <a:picLocks noChangeAspect="1"/>
          </p:cNvPicPr>
          <p:nvPr/>
        </p:nvPicPr>
        <p:blipFill>
          <a:blip r:embed="rId3"/>
          <a:srcRect l="61934" t="208" r="8413" b="68719"/>
          <a:stretch>
            <a:fillRect/>
          </a:stretch>
        </p:blipFill>
        <p:spPr>
          <a:xfrm>
            <a:off x="7700012" y="1828227"/>
            <a:ext cx="4111585" cy="3589003"/>
          </a:xfrm>
          <a:prstGeom prst="rect">
            <a:avLst/>
          </a:prstGeom>
        </p:spPr>
      </p:pic>
      <p:pic>
        <p:nvPicPr>
          <p:cNvPr id="4" name="Picture 3" descr="A group of white speech bubbles&#10;&#10;AI-generated content may be incorrect.">
            <a:extLst>
              <a:ext uri="{FF2B5EF4-FFF2-40B4-BE49-F238E27FC236}">
                <a16:creationId xmlns:a16="http://schemas.microsoft.com/office/drawing/2014/main" id="{0CA4EBF3-923C-F744-47F0-D5D7C0033FF4}"/>
              </a:ext>
            </a:extLst>
          </p:cNvPr>
          <p:cNvPicPr>
            <a:picLocks noChangeAspect="1"/>
          </p:cNvPicPr>
          <p:nvPr/>
        </p:nvPicPr>
        <p:blipFill>
          <a:blip r:embed="rId3"/>
          <a:srcRect l="30415" r="39932" b="68927"/>
          <a:stretch>
            <a:fillRect/>
          </a:stretch>
        </p:blipFill>
        <p:spPr>
          <a:xfrm>
            <a:off x="4127595" y="1695793"/>
            <a:ext cx="4445839" cy="3880773"/>
          </a:xfrm>
          <a:prstGeom prst="rect">
            <a:avLst/>
          </a:prstGeom>
        </p:spPr>
      </p:pic>
      <p:sp>
        <p:nvSpPr>
          <p:cNvPr id="2" name="Title 1">
            <a:extLst>
              <a:ext uri="{FF2B5EF4-FFF2-40B4-BE49-F238E27FC236}">
                <a16:creationId xmlns:a16="http://schemas.microsoft.com/office/drawing/2014/main" id="{E73F9EE0-82BA-6194-7244-84AC350B40E9}"/>
              </a:ext>
            </a:extLst>
          </p:cNvPr>
          <p:cNvSpPr>
            <a:spLocks noGrp="1"/>
          </p:cNvSpPr>
          <p:nvPr>
            <p:ph type="title"/>
          </p:nvPr>
        </p:nvSpPr>
        <p:spPr/>
        <p:txBody>
          <a:bodyPr>
            <a:normAutofit/>
          </a:bodyPr>
          <a:lstStyle/>
          <a:p>
            <a:r>
              <a:rPr lang="en-US" sz="4400"/>
              <a:t>Defining Youth Engagement</a:t>
            </a:r>
          </a:p>
        </p:txBody>
      </p:sp>
      <p:sp>
        <p:nvSpPr>
          <p:cNvPr id="3" name="Content Placeholder 2">
            <a:extLst>
              <a:ext uri="{FF2B5EF4-FFF2-40B4-BE49-F238E27FC236}">
                <a16:creationId xmlns:a16="http://schemas.microsoft.com/office/drawing/2014/main" id="{01C85357-70CF-88FD-4359-428B32B4ECEA}"/>
              </a:ext>
            </a:extLst>
          </p:cNvPr>
          <p:cNvSpPr>
            <a:spLocks noGrp="1"/>
          </p:cNvSpPr>
          <p:nvPr>
            <p:ph idx="1"/>
          </p:nvPr>
        </p:nvSpPr>
        <p:spPr/>
        <p:txBody>
          <a:bodyPr/>
          <a:lstStyle/>
          <a:p>
            <a:pPr marL="0" indent="0">
              <a:buNone/>
            </a:pPr>
            <a:endParaRPr lang="en-US"/>
          </a:p>
          <a:p>
            <a:pPr marL="0" indent="0">
              <a:buNone/>
            </a:pPr>
            <a:endParaRPr lang="en-US"/>
          </a:p>
        </p:txBody>
      </p:sp>
      <p:pic>
        <p:nvPicPr>
          <p:cNvPr id="7" name="Picture 6" descr="A group of white speech bubbles&#10;&#10;AI-generated content may be incorrect.">
            <a:extLst>
              <a:ext uri="{FF2B5EF4-FFF2-40B4-BE49-F238E27FC236}">
                <a16:creationId xmlns:a16="http://schemas.microsoft.com/office/drawing/2014/main" id="{F0411102-214C-A49E-F147-C50F53C62589}"/>
              </a:ext>
            </a:extLst>
          </p:cNvPr>
          <p:cNvPicPr>
            <a:picLocks noChangeAspect="1"/>
          </p:cNvPicPr>
          <p:nvPr/>
        </p:nvPicPr>
        <p:blipFill>
          <a:blip r:embed="rId3"/>
          <a:srcRect r="68408" b="68927"/>
          <a:stretch>
            <a:fillRect/>
          </a:stretch>
        </p:blipFill>
        <p:spPr>
          <a:xfrm>
            <a:off x="677334" y="2005396"/>
            <a:ext cx="3980827" cy="3261568"/>
          </a:xfrm>
          <a:prstGeom prst="rect">
            <a:avLst/>
          </a:prstGeom>
        </p:spPr>
      </p:pic>
      <p:sp>
        <p:nvSpPr>
          <p:cNvPr id="8" name="TextBox 7">
            <a:extLst>
              <a:ext uri="{FF2B5EF4-FFF2-40B4-BE49-F238E27FC236}">
                <a16:creationId xmlns:a16="http://schemas.microsoft.com/office/drawing/2014/main" id="{5A3C2ABE-BF26-1524-B162-E1A8616EA6D3}"/>
              </a:ext>
            </a:extLst>
          </p:cNvPr>
          <p:cNvSpPr txBox="1"/>
          <p:nvPr/>
        </p:nvSpPr>
        <p:spPr>
          <a:xfrm>
            <a:off x="1287917" y="2735022"/>
            <a:ext cx="2229095" cy="1569660"/>
          </a:xfrm>
          <a:prstGeom prst="rect">
            <a:avLst/>
          </a:prstGeom>
          <a:noFill/>
        </p:spPr>
        <p:txBody>
          <a:bodyPr wrap="square" rtlCol="0">
            <a:spAutoFit/>
          </a:bodyPr>
          <a:lstStyle/>
          <a:p>
            <a:r>
              <a:rPr lang="en-US" sz="3200">
                <a:latin typeface="Open Sans Light" pitchFamily="2" charset="0"/>
                <a:ea typeface="Open Sans Light" pitchFamily="2" charset="0"/>
                <a:cs typeface="Open Sans Light" pitchFamily="2" charset="0"/>
              </a:rPr>
              <a:t>But they’re not being disruptive.</a:t>
            </a:r>
          </a:p>
        </p:txBody>
      </p:sp>
      <p:sp>
        <p:nvSpPr>
          <p:cNvPr id="9" name="TextBox 8">
            <a:extLst>
              <a:ext uri="{FF2B5EF4-FFF2-40B4-BE49-F238E27FC236}">
                <a16:creationId xmlns:a16="http://schemas.microsoft.com/office/drawing/2014/main" id="{AA24C659-9B29-85C3-6215-E53A7BC8190F}"/>
              </a:ext>
            </a:extLst>
          </p:cNvPr>
          <p:cNvSpPr txBox="1"/>
          <p:nvPr/>
        </p:nvSpPr>
        <p:spPr>
          <a:xfrm>
            <a:off x="4981452" y="2742024"/>
            <a:ext cx="2229095" cy="1569660"/>
          </a:xfrm>
          <a:prstGeom prst="rect">
            <a:avLst/>
          </a:prstGeom>
          <a:noFill/>
        </p:spPr>
        <p:txBody>
          <a:bodyPr wrap="square" rtlCol="0">
            <a:spAutoFit/>
          </a:bodyPr>
          <a:lstStyle/>
          <a:p>
            <a:pPr algn="ctr"/>
            <a:r>
              <a:rPr lang="en-US" sz="3200">
                <a:latin typeface="Open Sans Light" pitchFamily="2" charset="0"/>
                <a:ea typeface="Open Sans Light" pitchFamily="2" charset="0"/>
                <a:cs typeface="Open Sans Light" pitchFamily="2" charset="0"/>
              </a:rPr>
              <a:t>They’re doing the activities.</a:t>
            </a:r>
          </a:p>
        </p:txBody>
      </p:sp>
      <p:sp>
        <p:nvSpPr>
          <p:cNvPr id="10" name="TextBox 9">
            <a:extLst>
              <a:ext uri="{FF2B5EF4-FFF2-40B4-BE49-F238E27FC236}">
                <a16:creationId xmlns:a16="http://schemas.microsoft.com/office/drawing/2014/main" id="{DE790D3A-BB8E-9B39-6162-3AFDBD14B711}"/>
              </a:ext>
            </a:extLst>
          </p:cNvPr>
          <p:cNvSpPr txBox="1"/>
          <p:nvPr/>
        </p:nvSpPr>
        <p:spPr>
          <a:xfrm>
            <a:off x="8502595" y="2735022"/>
            <a:ext cx="2229095" cy="1569660"/>
          </a:xfrm>
          <a:prstGeom prst="rect">
            <a:avLst/>
          </a:prstGeom>
          <a:noFill/>
        </p:spPr>
        <p:txBody>
          <a:bodyPr wrap="square" rtlCol="0">
            <a:spAutoFit/>
          </a:bodyPr>
          <a:lstStyle/>
          <a:p>
            <a:pPr algn="ctr"/>
            <a:r>
              <a:rPr lang="en-US" sz="3200">
                <a:latin typeface="Open Sans Light" pitchFamily="2" charset="0"/>
                <a:ea typeface="Open Sans Light" pitchFamily="2" charset="0"/>
                <a:cs typeface="Open Sans Light" pitchFamily="2" charset="0"/>
              </a:rPr>
              <a:t>They do like to get prizes.</a:t>
            </a:r>
          </a:p>
        </p:txBody>
      </p:sp>
    </p:spTree>
    <p:extLst>
      <p:ext uri="{BB962C8B-B14F-4D97-AF65-F5344CB8AC3E}">
        <p14:creationId xmlns:p14="http://schemas.microsoft.com/office/powerpoint/2010/main" val="86320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363C7-2BF4-1CC9-8D5E-03C6B2D5CEDE}"/>
              </a:ext>
            </a:extLst>
          </p:cNvPr>
          <p:cNvSpPr>
            <a:spLocks noGrp="1"/>
          </p:cNvSpPr>
          <p:nvPr>
            <p:ph type="title"/>
          </p:nvPr>
        </p:nvSpPr>
        <p:spPr/>
        <p:txBody>
          <a:bodyPr>
            <a:normAutofit/>
          </a:bodyPr>
          <a:lstStyle/>
          <a:p>
            <a:r>
              <a:rPr lang="en-US" sz="4400"/>
              <a:t>Why Engagement Matters</a:t>
            </a:r>
          </a:p>
        </p:txBody>
      </p:sp>
      <p:graphicFrame>
        <p:nvGraphicFramePr>
          <p:cNvPr id="4" name="Content Placeholder 3">
            <a:extLst>
              <a:ext uri="{FF2B5EF4-FFF2-40B4-BE49-F238E27FC236}">
                <a16:creationId xmlns:a16="http://schemas.microsoft.com/office/drawing/2014/main" id="{ABDE9EB9-403B-6AEA-9479-D7F8D29B5A8A}"/>
              </a:ext>
            </a:extLst>
          </p:cNvPr>
          <p:cNvGraphicFramePr>
            <a:graphicFrameLocks noGrp="1"/>
          </p:cNvGraphicFramePr>
          <p:nvPr>
            <p:ph idx="1"/>
            <p:extLst>
              <p:ext uri="{D42A27DB-BD31-4B8C-83A1-F6EECF244321}">
                <p14:modId xmlns:p14="http://schemas.microsoft.com/office/powerpoint/2010/main" val="1745602970"/>
              </p:ext>
            </p:extLst>
          </p:nvPr>
        </p:nvGraphicFramePr>
        <p:xfrm>
          <a:off x="1150937" y="1712913"/>
          <a:ext cx="9078913" cy="4162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11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93E5-9DCB-2CAB-2195-B36E8E54BCAE}"/>
              </a:ext>
            </a:extLst>
          </p:cNvPr>
          <p:cNvSpPr>
            <a:spLocks noGrp="1"/>
          </p:cNvSpPr>
          <p:nvPr>
            <p:ph type="title"/>
          </p:nvPr>
        </p:nvSpPr>
        <p:spPr/>
        <p:txBody>
          <a:bodyPr>
            <a:normAutofit/>
          </a:bodyPr>
          <a:lstStyle/>
          <a:p>
            <a:r>
              <a:rPr lang="en-US" sz="4400"/>
              <a:t>Pillars of Engagement</a:t>
            </a:r>
          </a:p>
        </p:txBody>
      </p:sp>
      <p:graphicFrame>
        <p:nvGraphicFramePr>
          <p:cNvPr id="4" name="Content Placeholder 3">
            <a:extLst>
              <a:ext uri="{FF2B5EF4-FFF2-40B4-BE49-F238E27FC236}">
                <a16:creationId xmlns:a16="http://schemas.microsoft.com/office/drawing/2014/main" id="{5F84F18D-FF14-C350-40E6-AEA9E9E1E664}"/>
              </a:ext>
            </a:extLst>
          </p:cNvPr>
          <p:cNvGraphicFramePr>
            <a:graphicFrameLocks noGrp="1"/>
          </p:cNvGraphicFramePr>
          <p:nvPr>
            <p:ph idx="1"/>
            <p:extLst>
              <p:ext uri="{D42A27DB-BD31-4B8C-83A1-F6EECF244321}">
                <p14:modId xmlns:p14="http://schemas.microsoft.com/office/powerpoint/2010/main" val="1491224408"/>
              </p:ext>
            </p:extLst>
          </p:nvPr>
        </p:nvGraphicFramePr>
        <p:xfrm>
          <a:off x="1091406" y="1488281"/>
          <a:ext cx="10009188" cy="4363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018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sstik.io_@tisdrj_1751291687578">
            <a:hlinkClick r:id="" action="ppaction://media"/>
            <a:extLst>
              <a:ext uri="{FF2B5EF4-FFF2-40B4-BE49-F238E27FC236}">
                <a16:creationId xmlns:a16="http://schemas.microsoft.com/office/drawing/2014/main" id="{BB00DA8A-BD5A-3AF0-417B-D835810323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2979" y="804669"/>
            <a:ext cx="2879022" cy="5118261"/>
          </a:xfrm>
          <a:prstGeom prst="rect">
            <a:avLst/>
          </a:prstGeom>
        </p:spPr>
      </p:pic>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Title 3">
            <a:extLst>
              <a:ext uri="{FF2B5EF4-FFF2-40B4-BE49-F238E27FC236}">
                <a16:creationId xmlns:a16="http://schemas.microsoft.com/office/drawing/2014/main" id="{0206B443-EFA2-D02B-2887-25B9170DDB00}"/>
              </a:ext>
            </a:extLst>
          </p:cNvPr>
          <p:cNvSpPr>
            <a:spLocks noGrp="1"/>
          </p:cNvSpPr>
          <p:nvPr>
            <p:ph type="title"/>
          </p:nvPr>
        </p:nvSpPr>
        <p:spPr>
          <a:xfrm>
            <a:off x="4349123" y="609600"/>
            <a:ext cx="4924878" cy="1320800"/>
          </a:xfrm>
        </p:spPr>
        <p:txBody>
          <a:bodyPr vert="horz" lIns="91440" tIns="45720" rIns="91440" bIns="45720" rtlCol="0" anchor="ctr">
            <a:normAutofit/>
          </a:bodyPr>
          <a:lstStyle/>
          <a:p>
            <a:r>
              <a:rPr lang="en-US" sz="3600">
                <a:solidFill>
                  <a:schemeClr val="accent1"/>
                </a:solidFill>
                <a:latin typeface="+mj-lt"/>
              </a:rPr>
              <a:t>First Things First, Attention Getters!</a:t>
            </a:r>
          </a:p>
        </p:txBody>
      </p:sp>
      <p:pic>
        <p:nvPicPr>
          <p:cNvPr id="6" name="Online Media 5" title="Attention getters for elementary students #teachertips">
            <a:hlinkClick r:id="" action="ppaction://media"/>
            <a:extLst>
              <a:ext uri="{FF2B5EF4-FFF2-40B4-BE49-F238E27FC236}">
                <a16:creationId xmlns:a16="http://schemas.microsoft.com/office/drawing/2014/main" id="{0833833A-F493-4430-E2E8-A0851C5E0D34}"/>
              </a:ext>
            </a:extLst>
          </p:cNvPr>
          <p:cNvPicPr>
            <a:picLocks noGrp="1" noRot="1" noChangeAspect="1"/>
          </p:cNvPicPr>
          <p:nvPr>
            <p:ph sz="half" idx="2"/>
            <a:videoFile r:link="rId3"/>
          </p:nvPr>
        </p:nvPicPr>
        <p:blipFill>
          <a:blip r:embed="rId7"/>
          <a:stretch>
            <a:fillRect/>
          </a:stretch>
        </p:blipFill>
        <p:spPr>
          <a:xfrm>
            <a:off x="986153" y="804669"/>
            <a:ext cx="2879023" cy="5095617"/>
          </a:xfrm>
          <a:prstGeom prst="rect">
            <a:avLst/>
          </a:prstGeom>
        </p:spPr>
      </p:pic>
      <p:sp>
        <p:nvSpPr>
          <p:cNvPr id="2" name="Content Placeholder 1">
            <a:extLst>
              <a:ext uri="{FF2B5EF4-FFF2-40B4-BE49-F238E27FC236}">
                <a16:creationId xmlns:a16="http://schemas.microsoft.com/office/drawing/2014/main" id="{C1A5E4A6-D5EB-6491-45D1-275BAFAFE4FA}"/>
              </a:ext>
            </a:extLst>
          </p:cNvPr>
          <p:cNvSpPr>
            <a:spLocks noGrp="1"/>
          </p:cNvSpPr>
          <p:nvPr>
            <p:ph sz="half" idx="1"/>
          </p:nvPr>
        </p:nvSpPr>
        <p:spPr>
          <a:xfrm>
            <a:off x="4349123" y="2160590"/>
            <a:ext cx="4921876" cy="3739698"/>
          </a:xfrm>
        </p:spPr>
        <p:txBody>
          <a:bodyPr vert="horz" lIns="91440" tIns="45720" rIns="91440" bIns="45720" rtlCol="0">
            <a:normAutofit/>
          </a:bodyPr>
          <a:lstStyle/>
          <a:p>
            <a:r>
              <a:rPr lang="en-US">
                <a:solidFill>
                  <a:schemeClr val="tx1">
                    <a:lumMod val="75000"/>
                    <a:lumOff val="25000"/>
                  </a:schemeClr>
                </a:solidFill>
                <a:latin typeface="+mn-lt"/>
                <a:ea typeface="+mn-ea"/>
                <a:cs typeface="+mn-cs"/>
              </a:rPr>
              <a:t>Remind youth of norms</a:t>
            </a:r>
          </a:p>
          <a:p>
            <a:r>
              <a:rPr lang="en-US">
                <a:solidFill>
                  <a:schemeClr val="tx1">
                    <a:lumMod val="75000"/>
                    <a:lumOff val="25000"/>
                  </a:schemeClr>
                </a:solidFill>
                <a:latin typeface="+mn-lt"/>
                <a:ea typeface="+mn-ea"/>
                <a:cs typeface="+mn-cs"/>
              </a:rPr>
              <a:t>Refocus attention</a:t>
            </a:r>
          </a:p>
          <a:p>
            <a:r>
              <a:rPr lang="en-US">
                <a:solidFill>
                  <a:schemeClr val="tx1">
                    <a:lumMod val="75000"/>
                    <a:lumOff val="25000"/>
                  </a:schemeClr>
                </a:solidFill>
                <a:latin typeface="+mn-lt"/>
                <a:ea typeface="+mn-ea"/>
                <a:cs typeface="+mn-cs"/>
              </a:rPr>
              <a:t>Manage transitions</a:t>
            </a:r>
          </a:p>
          <a:p>
            <a:r>
              <a:rPr lang="en-US">
                <a:solidFill>
                  <a:schemeClr val="tx1">
                    <a:lumMod val="75000"/>
                    <a:lumOff val="25000"/>
                  </a:schemeClr>
                </a:solidFill>
                <a:latin typeface="+mn-lt"/>
                <a:ea typeface="+mn-ea"/>
                <a:cs typeface="+mn-cs"/>
              </a:rPr>
              <a:t>Improve engagement</a:t>
            </a:r>
          </a:p>
        </p:txBody>
      </p:sp>
    </p:spTree>
    <p:extLst>
      <p:ext uri="{BB962C8B-B14F-4D97-AF65-F5344CB8AC3E}">
        <p14:creationId xmlns:p14="http://schemas.microsoft.com/office/powerpoint/2010/main" val="86330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md type="call" cmd="stop">
                                      <p:cBhvr>
                                        <p:cTn id="12" dur="1">
                                          <p:stCondLst>
                                            <p:cond delay="499"/>
                                          </p:stCondLst>
                                        </p:cTn>
                                        <p:tgtEl>
                                          <p:spTgt spid="6"/>
                                        </p:tgtEl>
                                      </p:cBhvr>
                                    </p:cmd>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594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video>
              <p:cMediaNode vol="80000">
                <p:cTn id="1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0618-1DDF-B8FC-355C-F183888315F0}"/>
              </a:ext>
            </a:extLst>
          </p:cNvPr>
          <p:cNvSpPr>
            <a:spLocks noGrp="1"/>
          </p:cNvSpPr>
          <p:nvPr>
            <p:ph type="title"/>
          </p:nvPr>
        </p:nvSpPr>
        <p:spPr>
          <a:xfrm>
            <a:off x="1134726" y="548252"/>
            <a:ext cx="8596668" cy="1320800"/>
          </a:xfrm>
        </p:spPr>
        <p:txBody>
          <a:bodyPr>
            <a:normAutofit/>
          </a:bodyPr>
          <a:lstStyle/>
          <a:p>
            <a:r>
              <a:rPr lang="en-US" sz="4400"/>
              <a:t>Activities &amp; Approaches</a:t>
            </a:r>
          </a:p>
        </p:txBody>
      </p:sp>
      <p:sp>
        <p:nvSpPr>
          <p:cNvPr id="6" name="Text Placeholder 5">
            <a:extLst>
              <a:ext uri="{FF2B5EF4-FFF2-40B4-BE49-F238E27FC236}">
                <a16:creationId xmlns:a16="http://schemas.microsoft.com/office/drawing/2014/main" id="{97AA7933-4112-4FD9-D2B9-0B65A732ABC8}"/>
              </a:ext>
            </a:extLst>
          </p:cNvPr>
          <p:cNvSpPr>
            <a:spLocks noGrp="1"/>
          </p:cNvSpPr>
          <p:nvPr>
            <p:ph type="body" idx="1"/>
          </p:nvPr>
        </p:nvSpPr>
        <p:spPr>
          <a:xfrm>
            <a:off x="1134725" y="1869052"/>
            <a:ext cx="4185623" cy="576262"/>
          </a:xfrm>
        </p:spPr>
        <p:txBody>
          <a:bodyPr>
            <a:normAutofit fontScale="92500" lnSpcReduction="20000"/>
          </a:bodyPr>
          <a:lstStyle/>
          <a:p>
            <a:r>
              <a:rPr lang="en-US" sz="3900"/>
              <a:t>Activities</a:t>
            </a:r>
            <a:endParaRPr lang="en-US"/>
          </a:p>
        </p:txBody>
      </p:sp>
      <p:sp>
        <p:nvSpPr>
          <p:cNvPr id="7" name="Content Placeholder 6">
            <a:extLst>
              <a:ext uri="{FF2B5EF4-FFF2-40B4-BE49-F238E27FC236}">
                <a16:creationId xmlns:a16="http://schemas.microsoft.com/office/drawing/2014/main" id="{571CB8D7-A511-B716-25B7-F8F03220F79A}"/>
              </a:ext>
            </a:extLst>
          </p:cNvPr>
          <p:cNvSpPr>
            <a:spLocks noGrp="1"/>
          </p:cNvSpPr>
          <p:nvPr>
            <p:ph sz="half" idx="2"/>
          </p:nvPr>
        </p:nvSpPr>
        <p:spPr>
          <a:xfrm>
            <a:off x="1134725" y="2445314"/>
            <a:ext cx="5300365" cy="3304117"/>
          </a:xfrm>
        </p:spPr>
        <p:txBody>
          <a:bodyPr/>
          <a:lstStyle/>
          <a:p>
            <a:r>
              <a:rPr lang="en-US"/>
              <a:t>Help youth feel known</a:t>
            </a:r>
          </a:p>
          <a:p>
            <a:r>
              <a:rPr lang="en-US"/>
              <a:t>Planned for groups</a:t>
            </a:r>
          </a:p>
        </p:txBody>
      </p:sp>
      <p:sp>
        <p:nvSpPr>
          <p:cNvPr id="8" name="Text Placeholder 7">
            <a:extLst>
              <a:ext uri="{FF2B5EF4-FFF2-40B4-BE49-F238E27FC236}">
                <a16:creationId xmlns:a16="http://schemas.microsoft.com/office/drawing/2014/main" id="{E7EF9DE0-B274-C183-5B14-8ECD48630E25}"/>
              </a:ext>
            </a:extLst>
          </p:cNvPr>
          <p:cNvSpPr>
            <a:spLocks noGrp="1"/>
          </p:cNvSpPr>
          <p:nvPr>
            <p:ph type="body" sz="quarter" idx="3"/>
          </p:nvPr>
        </p:nvSpPr>
        <p:spPr>
          <a:xfrm>
            <a:off x="6654484" y="1623060"/>
            <a:ext cx="4402789" cy="822254"/>
          </a:xfrm>
        </p:spPr>
        <p:txBody>
          <a:bodyPr>
            <a:normAutofit fontScale="92500" lnSpcReduction="20000"/>
          </a:bodyPr>
          <a:lstStyle/>
          <a:p>
            <a:r>
              <a:rPr lang="en-US" sz="3900"/>
              <a:t>Approaches</a:t>
            </a:r>
            <a:endParaRPr lang="en-US"/>
          </a:p>
        </p:txBody>
      </p:sp>
      <p:sp>
        <p:nvSpPr>
          <p:cNvPr id="9" name="Content Placeholder 8">
            <a:extLst>
              <a:ext uri="{FF2B5EF4-FFF2-40B4-BE49-F238E27FC236}">
                <a16:creationId xmlns:a16="http://schemas.microsoft.com/office/drawing/2014/main" id="{22CCD748-32B9-C563-0205-F4042174A603}"/>
              </a:ext>
            </a:extLst>
          </p:cNvPr>
          <p:cNvSpPr>
            <a:spLocks noGrp="1"/>
          </p:cNvSpPr>
          <p:nvPr>
            <p:ph sz="quarter" idx="4"/>
          </p:nvPr>
        </p:nvSpPr>
        <p:spPr>
          <a:xfrm>
            <a:off x="6654486" y="2445314"/>
            <a:ext cx="5141274" cy="3304117"/>
          </a:xfrm>
        </p:spPr>
        <p:txBody>
          <a:bodyPr/>
          <a:lstStyle/>
          <a:p>
            <a:r>
              <a:rPr lang="en-US"/>
              <a:t>Used in “in-between” moments</a:t>
            </a:r>
          </a:p>
          <a:p>
            <a:r>
              <a:rPr lang="en-US"/>
              <a:t>Individualized</a:t>
            </a:r>
          </a:p>
        </p:txBody>
      </p:sp>
    </p:spTree>
    <p:extLst>
      <p:ext uri="{BB962C8B-B14F-4D97-AF65-F5344CB8AC3E}">
        <p14:creationId xmlns:p14="http://schemas.microsoft.com/office/powerpoint/2010/main" val="2430711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0869C-AF70-75CB-3EFE-84393676836C}"/>
              </a:ext>
            </a:extLst>
          </p:cNvPr>
          <p:cNvSpPr>
            <a:spLocks noGrp="1"/>
          </p:cNvSpPr>
          <p:nvPr>
            <p:ph type="title"/>
          </p:nvPr>
        </p:nvSpPr>
        <p:spPr/>
        <p:txBody>
          <a:bodyPr>
            <a:normAutofit/>
          </a:bodyPr>
          <a:lstStyle/>
          <a:p>
            <a:r>
              <a:rPr lang="en-US" sz="4400"/>
              <a:t>Express Care</a:t>
            </a:r>
          </a:p>
        </p:txBody>
      </p:sp>
      <p:graphicFrame>
        <p:nvGraphicFramePr>
          <p:cNvPr id="12" name="Content Placeholder 11">
            <a:extLst>
              <a:ext uri="{FF2B5EF4-FFF2-40B4-BE49-F238E27FC236}">
                <a16:creationId xmlns:a16="http://schemas.microsoft.com/office/drawing/2014/main" id="{2961120B-AB9F-E616-9BE7-E848E85B0388}"/>
              </a:ext>
            </a:extLst>
          </p:cNvPr>
          <p:cNvGraphicFramePr>
            <a:graphicFrameLocks noGrp="1"/>
          </p:cNvGraphicFramePr>
          <p:nvPr>
            <p:ph idx="1"/>
            <p:extLst>
              <p:ext uri="{D42A27DB-BD31-4B8C-83A1-F6EECF244321}">
                <p14:modId xmlns:p14="http://schemas.microsoft.com/office/powerpoint/2010/main" val="3837839054"/>
              </p:ext>
            </p:extLst>
          </p:nvPr>
        </p:nvGraphicFramePr>
        <p:xfrm>
          <a:off x="4531784" y="858838"/>
          <a:ext cx="7660216" cy="4502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a:extLst>
              <a:ext uri="{FF2B5EF4-FFF2-40B4-BE49-F238E27FC236}">
                <a16:creationId xmlns:a16="http://schemas.microsoft.com/office/drawing/2014/main" id="{F2F8F078-8960-FB6B-2F48-194ED360D1D9}"/>
              </a:ext>
            </a:extLst>
          </p:cNvPr>
          <p:cNvSpPr>
            <a:spLocks noGrp="1"/>
          </p:cNvSpPr>
          <p:nvPr>
            <p:ph type="body" sz="half" idx="4294967295"/>
          </p:nvPr>
        </p:nvSpPr>
        <p:spPr>
          <a:xfrm>
            <a:off x="677334" y="1702118"/>
            <a:ext cx="3854450" cy="3807142"/>
          </a:xfrm>
        </p:spPr>
        <p:txBody>
          <a:bodyPr>
            <a:normAutofit/>
          </a:bodyPr>
          <a:lstStyle/>
          <a:p>
            <a:r>
              <a:rPr lang="en-US" sz="3800"/>
              <a:t>Be dependable</a:t>
            </a:r>
          </a:p>
          <a:p>
            <a:r>
              <a:rPr lang="en-US" sz="3800"/>
              <a:t>Listen</a:t>
            </a:r>
          </a:p>
          <a:p>
            <a:r>
              <a:rPr lang="en-US" sz="3800"/>
              <a:t>Believe in me</a:t>
            </a:r>
          </a:p>
          <a:p>
            <a:r>
              <a:rPr lang="en-US" sz="3800"/>
              <a:t>Be warm</a:t>
            </a:r>
          </a:p>
          <a:p>
            <a:r>
              <a:rPr lang="en-US" sz="3800"/>
              <a:t>Encourage</a:t>
            </a:r>
          </a:p>
          <a:p>
            <a:endParaRPr lang="en-US"/>
          </a:p>
        </p:txBody>
      </p:sp>
    </p:spTree>
    <p:extLst>
      <p:ext uri="{BB962C8B-B14F-4D97-AF65-F5344CB8AC3E}">
        <p14:creationId xmlns:p14="http://schemas.microsoft.com/office/powerpoint/2010/main" val="95966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B26AEEC4-8418-4F6F-AD6A-AF55B73F390E}"/>
                                            </p:graphicEl>
                                          </p:spTgt>
                                        </p:tgtEl>
                                        <p:attrNameLst>
                                          <p:attrName>style.visibility</p:attrName>
                                        </p:attrNameLst>
                                      </p:cBhvr>
                                      <p:to>
                                        <p:strVal val="visible"/>
                                      </p:to>
                                    </p:set>
                                    <p:animEffect transition="in" filter="fade">
                                      <p:cBhvr>
                                        <p:cTn id="7" dur="500"/>
                                        <p:tgtEl>
                                          <p:spTgt spid="12">
                                            <p:graphicEl>
                                              <a:dgm id="{B26AEEC4-8418-4F6F-AD6A-AF55B73F390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7D8BA7AE-8054-4178-901E-247CACB7B176}"/>
                                            </p:graphicEl>
                                          </p:spTgt>
                                        </p:tgtEl>
                                        <p:attrNameLst>
                                          <p:attrName>style.visibility</p:attrName>
                                        </p:attrNameLst>
                                      </p:cBhvr>
                                      <p:to>
                                        <p:strVal val="visible"/>
                                      </p:to>
                                    </p:set>
                                    <p:animEffect transition="in" filter="fade">
                                      <p:cBhvr>
                                        <p:cTn id="10" dur="500"/>
                                        <p:tgtEl>
                                          <p:spTgt spid="12">
                                            <p:graphicEl>
                                              <a:dgm id="{7D8BA7AE-8054-4178-901E-247CACB7B17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graphicEl>
                                              <a:dgm id="{EBD1007A-FFD1-41F1-AA83-C1925AE894D8}"/>
                                            </p:graphicEl>
                                          </p:spTgt>
                                        </p:tgtEl>
                                        <p:attrNameLst>
                                          <p:attrName>style.visibility</p:attrName>
                                        </p:attrNameLst>
                                      </p:cBhvr>
                                      <p:to>
                                        <p:strVal val="visible"/>
                                      </p:to>
                                    </p:set>
                                    <p:animEffect transition="in" filter="fade">
                                      <p:cBhvr>
                                        <p:cTn id="15" dur="500"/>
                                        <p:tgtEl>
                                          <p:spTgt spid="12">
                                            <p:graphicEl>
                                              <a:dgm id="{EBD1007A-FFD1-41F1-AA83-C1925AE894D8}"/>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graphicEl>
                                              <a:dgm id="{5C88A76B-F2FA-44C1-9F44-0F7BE32EDF1A}"/>
                                            </p:graphicEl>
                                          </p:spTgt>
                                        </p:tgtEl>
                                        <p:attrNameLst>
                                          <p:attrName>style.visibility</p:attrName>
                                        </p:attrNameLst>
                                      </p:cBhvr>
                                      <p:to>
                                        <p:strVal val="visible"/>
                                      </p:to>
                                    </p:set>
                                    <p:animEffect transition="in" filter="fade">
                                      <p:cBhvr>
                                        <p:cTn id="18" dur="500"/>
                                        <p:tgtEl>
                                          <p:spTgt spid="12">
                                            <p:graphicEl>
                                              <a:dgm id="{5C88A76B-F2FA-44C1-9F44-0F7BE32EDF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BF5C-E6BC-15A1-21A9-AE74CAC5268F}"/>
              </a:ext>
            </a:extLst>
          </p:cNvPr>
          <p:cNvSpPr>
            <a:spLocks noGrp="1"/>
          </p:cNvSpPr>
          <p:nvPr>
            <p:ph type="title"/>
          </p:nvPr>
        </p:nvSpPr>
        <p:spPr>
          <a:xfrm>
            <a:off x="4918470" y="742906"/>
            <a:ext cx="8596667" cy="566738"/>
          </a:xfrm>
        </p:spPr>
        <p:txBody>
          <a:bodyPr/>
          <a:lstStyle/>
          <a:p>
            <a:r>
              <a:rPr lang="en-US" sz="4400" dirty="0">
                <a:latin typeface="Oswald"/>
              </a:rPr>
              <a:t>We Be Vibin'</a:t>
            </a:r>
            <a:endParaRPr lang="en-US" sz="4400" dirty="0"/>
          </a:p>
        </p:txBody>
      </p:sp>
      <p:sp>
        <p:nvSpPr>
          <p:cNvPr id="4" name="Text Placeholder 3">
            <a:extLst>
              <a:ext uri="{FF2B5EF4-FFF2-40B4-BE49-F238E27FC236}">
                <a16:creationId xmlns:a16="http://schemas.microsoft.com/office/drawing/2014/main" id="{2C1517AB-82E1-BB66-7D66-EC94ED6CD02A}"/>
              </a:ext>
            </a:extLst>
          </p:cNvPr>
          <p:cNvSpPr>
            <a:spLocks noGrp="1"/>
          </p:cNvSpPr>
          <p:nvPr>
            <p:ph type="body" sz="half" idx="2"/>
          </p:nvPr>
        </p:nvSpPr>
        <p:spPr>
          <a:xfrm>
            <a:off x="4918470" y="1309644"/>
            <a:ext cx="8596667" cy="674024"/>
          </a:xfrm>
        </p:spPr>
        <p:txBody>
          <a:bodyPr/>
          <a:lstStyle/>
          <a:p>
            <a:r>
              <a:rPr lang="en-US"/>
              <a:t>Call and Response</a:t>
            </a:r>
          </a:p>
        </p:txBody>
      </p:sp>
      <p:pic>
        <p:nvPicPr>
          <p:cNvPr id="5" name="New Generation TikTok Attention Getters">
            <a:hlinkClick r:id="" action="ppaction://media"/>
            <a:extLst>
              <a:ext uri="{FF2B5EF4-FFF2-40B4-BE49-F238E27FC236}">
                <a16:creationId xmlns:a16="http://schemas.microsoft.com/office/drawing/2014/main" id="{A391159A-0695-22F0-397B-6CBFA7A80F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017" y="360045"/>
            <a:ext cx="3452575" cy="6137910"/>
          </a:xfrm>
          <a:prstGeom prst="rect">
            <a:avLst/>
          </a:prstGeom>
        </p:spPr>
      </p:pic>
      <p:sp>
        <p:nvSpPr>
          <p:cNvPr id="7" name="Content Placeholder 6">
            <a:extLst>
              <a:ext uri="{FF2B5EF4-FFF2-40B4-BE49-F238E27FC236}">
                <a16:creationId xmlns:a16="http://schemas.microsoft.com/office/drawing/2014/main" id="{2DBACCD2-54CE-4E70-F230-7526CF5B0952}"/>
              </a:ext>
            </a:extLst>
          </p:cNvPr>
          <p:cNvSpPr txBox="1">
            <a:spLocks/>
          </p:cNvSpPr>
          <p:nvPr/>
        </p:nvSpPr>
        <p:spPr>
          <a:xfrm>
            <a:off x="4918470" y="2061673"/>
            <a:ext cx="4185623" cy="44362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F2BB16"/>
              </a:buClr>
              <a:buSzPct val="80000"/>
              <a:buFont typeface="Wingdings 3" charset="2"/>
              <a:buChar char=""/>
              <a:tabLst/>
              <a:defRPr/>
            </a:pPr>
            <a:r>
              <a:rPr kumimoji="0" lang="en-US" sz="3600" b="0" i="0" u="none" strike="noStrike" kern="1200" cap="none" spc="0" normalizeH="0" baseline="0" noProof="0">
                <a:ln>
                  <a:noFill/>
                </a:ln>
                <a:solidFill>
                  <a:srgbClr val="0D0D0D"/>
                </a:solidFill>
                <a:effectLst/>
                <a:uLnTx/>
                <a:uFillTx/>
                <a:latin typeface="Open Sans Light" pitchFamily="2" charset="0"/>
                <a:ea typeface="Open Sans Light" pitchFamily="2" charset="0"/>
                <a:cs typeface="Open Sans Light" pitchFamily="2" charset="0"/>
              </a:rPr>
              <a:t>Hakuna</a:t>
            </a:r>
          </a:p>
          <a:p>
            <a:pPr lvl="1" indent="-342900">
              <a:buClr>
                <a:srgbClr val="F2BB16"/>
              </a:buClr>
            </a:pPr>
            <a:r>
              <a:rPr lang="en-US">
                <a:solidFill>
                  <a:srgbClr val="0D0D0D"/>
                </a:solidFill>
              </a:rPr>
              <a:t>Matata</a:t>
            </a:r>
          </a:p>
          <a:p>
            <a:pPr>
              <a:buClr>
                <a:srgbClr val="F2BB16"/>
              </a:buClr>
            </a:pPr>
            <a:r>
              <a:rPr kumimoji="0" lang="en-US" b="0" i="0" u="none" strike="noStrike" kern="1200" cap="none" spc="0" normalizeH="0" baseline="0" noProof="0">
                <a:ln>
                  <a:noFill/>
                </a:ln>
                <a:solidFill>
                  <a:srgbClr val="0D0D0D"/>
                </a:solidFill>
                <a:effectLst/>
                <a:uLnTx/>
                <a:uFillTx/>
                <a:latin typeface="Open Sans Light" pitchFamily="2" charset="0"/>
                <a:ea typeface="Open Sans Light" pitchFamily="2" charset="0"/>
                <a:cs typeface="Open Sans Light" pitchFamily="2" charset="0"/>
              </a:rPr>
              <a:t>Scooby, Scooby Doo</a:t>
            </a:r>
          </a:p>
          <a:p>
            <a:pPr lvl="1">
              <a:buClr>
                <a:srgbClr val="F2BB16"/>
              </a:buClr>
            </a:pPr>
            <a:r>
              <a:rPr lang="en-US">
                <a:solidFill>
                  <a:srgbClr val="0D0D0D"/>
                </a:solidFill>
              </a:rPr>
              <a:t>Where are you?</a:t>
            </a:r>
          </a:p>
          <a:p>
            <a:pPr>
              <a:buClr>
                <a:srgbClr val="F2BB16"/>
              </a:buClr>
            </a:pPr>
            <a:r>
              <a:rPr kumimoji="0" lang="en-US" b="0" i="0" u="none" strike="noStrike" kern="1200" cap="none" spc="0" normalizeH="0" baseline="0" noProof="0">
                <a:ln>
                  <a:noFill/>
                </a:ln>
                <a:solidFill>
                  <a:srgbClr val="0D0D0D"/>
                </a:solidFill>
                <a:effectLst/>
                <a:uLnTx/>
                <a:uFillTx/>
                <a:latin typeface="Open Sans Light" pitchFamily="2" charset="0"/>
                <a:ea typeface="Open Sans Light" pitchFamily="2" charset="0"/>
                <a:cs typeface="Open Sans Light" pitchFamily="2" charset="0"/>
              </a:rPr>
              <a:t>Hocus pocus</a:t>
            </a:r>
          </a:p>
          <a:p>
            <a:pPr lvl="1">
              <a:buClr>
                <a:srgbClr val="F2BB16"/>
              </a:buClr>
            </a:pPr>
            <a:r>
              <a:rPr lang="en-US">
                <a:solidFill>
                  <a:srgbClr val="0D0D0D"/>
                </a:solidFill>
              </a:rPr>
              <a:t>Everybody focus</a:t>
            </a:r>
            <a:endParaRPr kumimoji="0" lang="en-US" b="0" i="0" u="none" strike="noStrike" kern="1200" cap="none" spc="0" normalizeH="0" baseline="0" noProof="0">
              <a:ln>
                <a:noFill/>
              </a:ln>
              <a:solidFill>
                <a:srgbClr val="0D0D0D"/>
              </a:solidFill>
              <a:effectLst/>
              <a:uLnTx/>
              <a:uFillTx/>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99749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5"/>
                </p:tgtEl>
              </p:cMediaNode>
            </p:video>
          </p:childTnLst>
        </p:cTn>
      </p:par>
    </p:tnLst>
  </p:timing>
</p:sld>
</file>

<file path=ppt/theme/theme1.xml><?xml version="1.0" encoding="utf-8"?>
<a:theme xmlns:a="http://schemas.openxmlformats.org/drawingml/2006/main" name="PHMC OST-Light, Right">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PHMC OST">
      <a:majorFont>
        <a:latin typeface="Oswald"/>
        <a:ea typeface=""/>
        <a:cs typeface=""/>
      </a:majorFont>
      <a:minorFont>
        <a:latin typeface="Open Sans Light"/>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PHMC OST-Activity, Vertical">
  <a:themeElements>
    <a:clrScheme name="PHMC OST Activity">
      <a:dk1>
        <a:srgbClr val="0D0D0D"/>
      </a:dk1>
      <a:lt1>
        <a:srgbClr val="FFFFFF"/>
      </a:lt1>
      <a:dk2>
        <a:srgbClr val="0D5B8C"/>
      </a:dk2>
      <a:lt2>
        <a:srgbClr val="FFFFFF"/>
      </a:lt2>
      <a:accent1>
        <a:srgbClr val="0D5B8C"/>
      </a:accent1>
      <a:accent2>
        <a:srgbClr val="F2BB16"/>
      </a:accent2>
      <a:accent3>
        <a:srgbClr val="537373"/>
      </a:accent3>
      <a:accent4>
        <a:srgbClr val="0D5B8C"/>
      </a:accent4>
      <a:accent5>
        <a:srgbClr val="3BA9ED"/>
      </a:accent5>
      <a:accent6>
        <a:srgbClr val="F2BB16"/>
      </a:accent6>
      <a:hlink>
        <a:srgbClr val="3BA9ED"/>
      </a:hlink>
      <a:folHlink>
        <a:srgbClr val="B98E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PHMC OST- Light, Bottom">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PHMC OST- Activity, Horizontal">
  <a:themeElements>
    <a:clrScheme name="PHMC OST Activity">
      <a:dk1>
        <a:srgbClr val="0D0D0D"/>
      </a:dk1>
      <a:lt1>
        <a:srgbClr val="FFFFFF"/>
      </a:lt1>
      <a:dk2>
        <a:srgbClr val="0D5B8C"/>
      </a:dk2>
      <a:lt2>
        <a:srgbClr val="FFFFFF"/>
      </a:lt2>
      <a:accent1>
        <a:srgbClr val="0D5B8C"/>
      </a:accent1>
      <a:accent2>
        <a:srgbClr val="F2BB16"/>
      </a:accent2>
      <a:accent3>
        <a:srgbClr val="537373"/>
      </a:accent3>
      <a:accent4>
        <a:srgbClr val="0D5B8C"/>
      </a:accent4>
      <a:accent5>
        <a:srgbClr val="3BA9ED"/>
      </a:accent5>
      <a:accent6>
        <a:srgbClr val="F2BB16"/>
      </a:accent6>
      <a:hlink>
        <a:srgbClr val="3BA9ED"/>
      </a:hlink>
      <a:folHlink>
        <a:srgbClr val="B98E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1_PHMC OST-Light, Right">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a81be7d-4ecd-49ad-8e88-d07955994b28">
      <UserInfo>
        <DisplayName/>
        <AccountId xsi:nil="true"/>
        <AccountType/>
      </UserInfo>
    </SharedWithUsers>
    <lcf76f155ced4ddcb4097134ff3c332f xmlns="4752e2a5-c6ef-4e54-9949-77aba9ea4ad0">
      <Terms xmlns="http://schemas.microsoft.com/office/infopath/2007/PartnerControls"/>
    </lcf76f155ced4ddcb4097134ff3c332f>
    <TaxCatchAll xmlns="4a81be7d-4ecd-49ad-8e88-d07955994b2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6B91E111A2694A9252D84DB1AD50FD" ma:contentTypeVersion="21" ma:contentTypeDescription="Create a new document." ma:contentTypeScope="" ma:versionID="c29d5693bd5e36b202213f9e4e9c3d9b">
  <xsd:schema xmlns:xsd="http://www.w3.org/2001/XMLSchema" xmlns:xs="http://www.w3.org/2001/XMLSchema" xmlns:p="http://schemas.microsoft.com/office/2006/metadata/properties" xmlns:ns2="4752e2a5-c6ef-4e54-9949-77aba9ea4ad0" xmlns:ns3="4a81be7d-4ecd-49ad-8e88-d07955994b28" targetNamespace="http://schemas.microsoft.com/office/2006/metadata/properties" ma:root="true" ma:fieldsID="b10ce4f97e090891dbdc2d7cb8abe1dc" ns2:_="" ns3:_="">
    <xsd:import namespace="4752e2a5-c6ef-4e54-9949-77aba9ea4ad0"/>
    <xsd:import namespace="4a81be7d-4ecd-49ad-8e88-d07955994b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2e2a5-c6ef-4e54-9949-77aba9ea4a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5071abe-9366-4587-9002-82c754ec43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1be7d-4ecd-49ad-8e88-d07955994b2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df43272-2b50-4095-be55-7fc7c0029db7}" ma:internalName="TaxCatchAll" ma:showField="CatchAllData" ma:web="4a81be7d-4ecd-49ad-8e88-d07955994b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949EBA-C658-4E75-B67E-B47F57797EB5}">
  <ds:schemaRefs>
    <ds:schemaRef ds:uri="4752e2a5-c6ef-4e54-9949-77aba9ea4ad0"/>
    <ds:schemaRef ds:uri="4a81be7d-4ecd-49ad-8e88-d07955994b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EB6D83C-28C2-40A0-BC8A-61B736808E95}">
  <ds:schemaRefs>
    <ds:schemaRef ds:uri="http://schemas.microsoft.com/sharepoint/v3/contenttype/forms"/>
  </ds:schemaRefs>
</ds:datastoreItem>
</file>

<file path=customXml/itemProps3.xml><?xml version="1.0" encoding="utf-8"?>
<ds:datastoreItem xmlns:ds="http://schemas.openxmlformats.org/officeDocument/2006/customXml" ds:itemID="{E5B76D5F-98AD-44FC-8577-16A2072E472E}">
  <ds:schemaRefs>
    <ds:schemaRef ds:uri="4752e2a5-c6ef-4e54-9949-77aba9ea4ad0"/>
    <ds:schemaRef ds:uri="4a81be7d-4ecd-49ad-8e88-d07955994b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649f946-2be9-4c76-936e-e9ff56452432}" enabled="0" method="" siteId="{4649f946-2be9-4c76-936e-e9ff56452432}" removed="1"/>
</clbl:labelList>
</file>

<file path=docProps/app.xml><?xml version="1.0" encoding="utf-8"?>
<Properties xmlns="http://schemas.openxmlformats.org/officeDocument/2006/extended-properties" xmlns:vt="http://schemas.openxmlformats.org/officeDocument/2006/docPropsVTypes">
  <Template/>
  <TotalTime>105</TotalTime>
  <Words>5786</Words>
  <Application>Microsoft Office PowerPoint</Application>
  <PresentationFormat>Widescreen</PresentationFormat>
  <Paragraphs>534</Paragraphs>
  <Slides>21</Slides>
  <Notes>21</Notes>
  <HiddenSlides>0</HiddenSlides>
  <MMClips>8</MMClip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PHMC OST-Light, Right</vt:lpstr>
      <vt:lpstr>PHMC OST-Activity, Vertical</vt:lpstr>
      <vt:lpstr>PHMC OST- Light, Bottom</vt:lpstr>
      <vt:lpstr>PHMC OST- Activity, Horizontal</vt:lpstr>
      <vt:lpstr>1_PHMC OST-Light, Right</vt:lpstr>
      <vt:lpstr>Trainer Action Pack</vt:lpstr>
      <vt:lpstr>The Welcome Toolkit</vt:lpstr>
      <vt:lpstr>Defining Youth Engagement</vt:lpstr>
      <vt:lpstr>Why Engagement Matters</vt:lpstr>
      <vt:lpstr>Pillars of Engagement</vt:lpstr>
      <vt:lpstr>First Things First, Attention Getters!</vt:lpstr>
      <vt:lpstr>Activities &amp; Approaches</vt:lpstr>
      <vt:lpstr>Express Care</vt:lpstr>
      <vt:lpstr>We Be Vibin'</vt:lpstr>
      <vt:lpstr>Challenge Growth</vt:lpstr>
      <vt:lpstr>Rhythm</vt:lpstr>
      <vt:lpstr>Provide Support</vt:lpstr>
      <vt:lpstr>PowerPoint Presentation</vt:lpstr>
      <vt:lpstr>Provide Support</vt:lpstr>
      <vt:lpstr>Signals</vt:lpstr>
      <vt:lpstr>Share Power</vt:lpstr>
      <vt:lpstr>PowerPoint Presentation</vt:lpstr>
      <vt:lpstr>Singing and Sounds</vt:lpstr>
      <vt:lpstr>Expand Possibilities</vt:lpstr>
      <vt:lpstr>Make Your Attention Getter Stronger</vt:lpstr>
      <vt:lpstr>Keep It Going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Brittney Stanton</dc:creator>
  <cp:lastModifiedBy>Hillary Jones</cp:lastModifiedBy>
  <cp:revision>16</cp:revision>
  <dcterms:created xsi:type="dcterms:W3CDTF">2025-05-08T17:46:23Z</dcterms:created>
  <dcterms:modified xsi:type="dcterms:W3CDTF">2025-07-09T13:06:14Z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0x010100506B91E111A2694A9252D84DB1AD50FD</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{"FileActivityType":"9","FileActivityTimeStamp":"2025-05-14T14:04:54.210Z","FileActivityUsersOnPage":[{"DisplayName":"Brittney Stanton","Id":"bstanton@foundationsinc.org"},{"DisplayName":"Hillary Jones","Id":"hjones@foundationsinc.org"}],"FileActivityNavigationId":null}</vt:lpwstr>
  </property>
  <property fmtid="{D5CDD505-2E9C-101B-9397-08002B2CF9AE}" pid="7" name="TriggerFlowInfo">
    <vt:lpwstr/>
  </property>
  <property fmtid="{D5CDD505-2E9C-101B-9397-08002B2CF9AE}" pid="8" name="Order">
    <vt:lpwstr>9387800.00000000</vt:lpwstr>
  </property>
</Properties>
</file>